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comments/modernComment_1A9_9039051C.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34" r:id="rId11"/>
  </p:sldMasterIdLst>
  <p:notesMasterIdLst>
    <p:notesMasterId r:id="rId38"/>
  </p:notesMasterIdLst>
  <p:handoutMasterIdLst>
    <p:handoutMasterId r:id="rId39"/>
  </p:handoutMasterIdLst>
  <p:sldIdLst>
    <p:sldId id="387" r:id="rId12"/>
    <p:sldId id="391" r:id="rId13"/>
    <p:sldId id="423" r:id="rId14"/>
    <p:sldId id="420" r:id="rId15"/>
    <p:sldId id="395" r:id="rId16"/>
    <p:sldId id="389" r:id="rId17"/>
    <p:sldId id="397" r:id="rId18"/>
    <p:sldId id="398" r:id="rId19"/>
    <p:sldId id="399" r:id="rId20"/>
    <p:sldId id="416" r:id="rId21"/>
    <p:sldId id="410" r:id="rId22"/>
    <p:sldId id="424" r:id="rId23"/>
    <p:sldId id="402" r:id="rId24"/>
    <p:sldId id="408" r:id="rId25"/>
    <p:sldId id="411" r:id="rId26"/>
    <p:sldId id="412" r:id="rId27"/>
    <p:sldId id="414" r:id="rId28"/>
    <p:sldId id="405" r:id="rId29"/>
    <p:sldId id="413" r:id="rId30"/>
    <p:sldId id="415" r:id="rId31"/>
    <p:sldId id="417" r:id="rId32"/>
    <p:sldId id="418" r:id="rId33"/>
    <p:sldId id="403" r:id="rId34"/>
    <p:sldId id="404" r:id="rId35"/>
    <p:sldId id="406" r:id="rId36"/>
    <p:sldId id="425" r:id="rId37"/>
  </p:sldIdLst>
  <p:sldSz cx="12192000" cy="6858000"/>
  <p:notesSz cx="6858000" cy="9144000"/>
  <p:embeddedFontLst>
    <p:embeddedFont>
      <p:font typeface="Besley" panose="020B0604020202020204" pitchFamily="34" charset="0"/>
      <p:regular r:id="rId40"/>
      <p:bold r:id="rId41"/>
      <p:italic r:id="rId42"/>
      <p:boldItalic r:id="rId43"/>
    </p:embeddedFont>
    <p:embeddedFont>
      <p:font typeface="Besley Medium" panose="020B0604020202020204" pitchFamily="34" charset="0"/>
      <p:regular r:id="rId44"/>
      <p:bold r:id="rId45"/>
      <p:italic r:id="rId46"/>
      <p:boldItalic r:id="rId47"/>
    </p:embeddedFont>
    <p:embeddedFont>
      <p:font typeface="Garamond" panose="02020404030301010803" pitchFamily="18" charset="0"/>
      <p:regular r:id="rId48"/>
      <p:bold r:id="rId49"/>
      <p:italic r:id="rId50"/>
      <p:boldItalic r:id="rId51"/>
    </p:embeddedFont>
  </p:embeddedFontLst>
  <p:custDataLst>
    <p:custData r:id="rId4"/>
    <p:custData r:id="rId3"/>
    <p:custData r:id="rId9"/>
    <p:custData r:id="rId1"/>
    <p:custData r:id="rId6"/>
    <p:custData r:id="rId5"/>
    <p:custData r:id="rId1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orking" id="{6F50CA87-0900-4D65-A37D-06487BCF99A0}">
          <p14:sldIdLst>
            <p14:sldId id="387"/>
          </p14:sldIdLst>
        </p14:section>
        <p14:section name="Overview" id="{5425F4B9-01EC-4A72-BF2B-733744403952}">
          <p14:sldIdLst>
            <p14:sldId id="391"/>
            <p14:sldId id="423"/>
            <p14:sldId id="420"/>
            <p14:sldId id="395"/>
          </p14:sldIdLst>
        </p14:section>
        <p14:section name="Market Opportunity" id="{E0900DF7-3424-44AC-844A-44496F467B7B}">
          <p14:sldIdLst>
            <p14:sldId id="389"/>
            <p14:sldId id="397"/>
            <p14:sldId id="398"/>
            <p14:sldId id="399"/>
            <p14:sldId id="416"/>
            <p14:sldId id="410"/>
            <p14:sldId id="424"/>
          </p14:sldIdLst>
        </p14:section>
        <p14:section name="Strategy" id="{BDC0FAE5-D8F3-44A2-AD0C-D0B1FB6573AA}">
          <p14:sldIdLst>
            <p14:sldId id="402"/>
            <p14:sldId id="408"/>
            <p14:sldId id="411"/>
          </p14:sldIdLst>
        </p14:section>
        <p14:section name="Case Studies" id="{40FFEDA9-3EEF-4597-85F7-873A96C632BE}">
          <p14:sldIdLst>
            <p14:sldId id="412"/>
            <p14:sldId id="414"/>
            <p14:sldId id="405"/>
            <p14:sldId id="413"/>
            <p14:sldId id="415"/>
          </p14:sldIdLst>
        </p14:section>
        <p14:section name="Track Record" id="{7B3208AD-6A06-49A6-808C-A510E0E23D36}">
          <p14:sldIdLst>
            <p14:sldId id="417"/>
            <p14:sldId id="418"/>
            <p14:sldId id="403"/>
            <p14:sldId id="404"/>
            <p14:sldId id="406"/>
            <p14:sldId id="425"/>
          </p14:sldIdLst>
        </p14:section>
      </p14:sectionLst>
    </p:ext>
    <p:ext uri="{EFAFB233-063F-42B5-8137-9DF3F51BA10A}">
      <p15:sldGuideLst xmlns:p15="http://schemas.microsoft.com/office/powerpoint/2012/main">
        <p15:guide id="3" pos="3840">
          <p15:clr>
            <a:srgbClr val="A4A3A4"/>
          </p15:clr>
        </p15:guide>
        <p15:guide id="4"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4A7D12-D5BB-DBB2-C4D6-4438AD9302B9}" name="Hunter Patterson" initials="HP" userId="090f00fc86c486e7" providerId="Windows Live"/>
  <p188:author id="{498BBB37-5795-0C16-44B8-5DBEFD269DA1}" name="Hunter Patterson" initials="HP" userId="S::hunter.patterson@slidegenius.com::ff0fd46f-416d-4ffc-8585-165abb555484" providerId="AD"/>
  <p188:author id="{F2D61865-233A-148F-A848-0C09E4EA2429}" name="Douglas O'Donnell" initials="DO" userId="S::dod@odonnellgroup.com::659d88db-df03-499d-8f75-fa235e4cc993" providerId="AD"/>
  <p188:author id="{3BCB8C6D-D1BF-B48B-4D1B-0C786F5C9988}" name="John Paul Alfonso" initials="JA" userId="S::jp.alfonso@slidegenius.com::d6039613-a645-4cdd-8439-7886d2f1237f" providerId="AD"/>
  <p188:author id="{9ADE41AB-328E-5092-A0C5-53D81F20D69F}" name="Eunice Batanes" initials="EB" userId="S::eunice.batanes@slidegenius.com::b487d3e3-a98b-403c-8949-34592c132e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extLst>
      <p:ext uri="{19B8F6BF-5375-455C-9EA6-DF929625EA0E}">
        <p15:presenceInfo xmlns:p15="http://schemas.microsoft.com/office/powerpoint/2012/main" userId="Sarah Fern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6DD6"/>
    <a:srgbClr val="7D8597"/>
    <a:srgbClr val="D9D9D9"/>
    <a:srgbClr val="AEB4BE"/>
    <a:srgbClr val="CCD3E6"/>
    <a:srgbClr val="E1E9F0"/>
    <a:srgbClr val="000514"/>
    <a:srgbClr val="011041"/>
    <a:srgbClr val="00071E"/>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D3CD67-2179-4537-9FE0-D46D4584B953}" v="103" dt="2026-06-04T02:58:44.378"/>
    <p1510:client id="{CC710E7B-7749-51A9-C181-4486CE40F7B8}" v="9" dt="2026-06-03T20:13:27.206"/>
    <p1510:client id="{D06DCAB0-B522-FDA3-0F3F-1AA04FE2B7B8}" v="2" dt="2026-06-03T18:49:43.1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45"/>
  </p:normalViewPr>
  <p:slideViewPr>
    <p:cSldViewPr snapToGrid="0">
      <p:cViewPr varScale="1">
        <p:scale>
          <a:sx n="118" d="100"/>
          <a:sy n="118" d="100"/>
        </p:scale>
        <p:origin x="552" y="200"/>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handoutMaster" Target="handoutMasters/handoutMaster1.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customXml" Target="../customXml/item5.xml"/><Relationship Id="rId19" Type="http://schemas.openxmlformats.org/officeDocument/2006/relationships/slide" Target="slides/slide8.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9.xml"/><Relationship Id="rId41" Type="http://schemas.openxmlformats.org/officeDocument/2006/relationships/font" Target="fonts/font2.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font" Target="fonts/font10.fntdata"/><Relationship Id="rId57" Type="http://schemas.microsoft.com/office/2015/10/relationships/revisionInfo" Target="revisionInfo.xml"/><Relationship Id="rId10" Type="http://schemas.openxmlformats.org/officeDocument/2006/relationships/customXml" Target="../customXml/item10.xml"/><Relationship Id="rId31" Type="http://schemas.openxmlformats.org/officeDocument/2006/relationships/slide" Target="slides/slide20.xml"/><Relationship Id="rId44" Type="http://schemas.openxmlformats.org/officeDocument/2006/relationships/font" Target="fonts/font5.fntdata"/><Relationship Id="rId5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2"/>
            <c:invertIfNegative val="0"/>
            <c:bubble3D val="0"/>
            <c:spPr>
              <a:solidFill>
                <a:schemeClr val="accent1"/>
              </a:solidFill>
              <a:ln>
                <a:noFill/>
              </a:ln>
              <a:effectLst/>
            </c:spPr>
            <c:extLst>
              <c:ext xmlns:c16="http://schemas.microsoft.com/office/drawing/2014/chart" uri="{C3380CC4-5D6E-409C-BE32-E72D297353CC}">
                <c16:uniqueId val="{00000003-06DC-4E4C-9072-11663FBC7AB9}"/>
              </c:ext>
            </c:extLst>
          </c:dPt>
          <c:dPt>
            <c:idx val="3"/>
            <c:invertIfNegative val="0"/>
            <c:bubble3D val="0"/>
            <c:spPr>
              <a:solidFill>
                <a:srgbClr val="AEB4BE"/>
              </a:solidFill>
              <a:ln>
                <a:noFill/>
              </a:ln>
              <a:effectLst/>
            </c:spPr>
            <c:extLst>
              <c:ext xmlns:c16="http://schemas.microsoft.com/office/drawing/2014/chart" uri="{C3380CC4-5D6E-409C-BE32-E72D297353CC}">
                <c16:uniqueId val="{00000004-06DC-4E4C-9072-11663FBC7AB9}"/>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`23 Peak</c:v>
                </c:pt>
                <c:pt idx="1">
                  <c:v>`24</c:v>
                </c:pt>
                <c:pt idx="2">
                  <c:v>`25</c:v>
                </c:pt>
                <c:pt idx="3">
                  <c:v>`26</c:v>
                </c:pt>
                <c:pt idx="4">
                  <c:v>`27</c:v>
                </c:pt>
                <c:pt idx="5">
                  <c:v>`28</c:v>
                </c:pt>
              </c:strCache>
            </c:strRef>
          </c:cat>
          <c:val>
            <c:numRef>
              <c:f>Sheet1!$B$2:$B$7</c:f>
              <c:numCache>
                <c:formatCode>General</c:formatCode>
                <c:ptCount val="6"/>
                <c:pt idx="0">
                  <c:v>600</c:v>
                </c:pt>
                <c:pt idx="1">
                  <c:v>450</c:v>
                </c:pt>
                <c:pt idx="2">
                  <c:v>270</c:v>
                </c:pt>
                <c:pt idx="3">
                  <c:v>180</c:v>
                </c:pt>
                <c:pt idx="4">
                  <c:v>240</c:v>
                </c:pt>
                <c:pt idx="5">
                  <c:v>350</c:v>
                </c:pt>
              </c:numCache>
            </c:numRef>
          </c:val>
          <c:extLst>
            <c:ext xmlns:c16="http://schemas.microsoft.com/office/drawing/2014/chart" uri="{C3380CC4-5D6E-409C-BE32-E72D297353CC}">
              <c16:uniqueId val="{00000000-06DC-4E4C-9072-11663FBC7AB9}"/>
            </c:ext>
          </c:extLst>
        </c:ser>
        <c:dLbls>
          <c:showLegendKey val="0"/>
          <c:showVal val="0"/>
          <c:showCatName val="0"/>
          <c:showSerName val="0"/>
          <c:showPercent val="0"/>
          <c:showBubbleSize val="0"/>
        </c:dLbls>
        <c:gapWidth val="79"/>
        <c:overlap val="-27"/>
        <c:axId val="1631610527"/>
        <c:axId val="1631611007"/>
      </c:barChart>
      <c:catAx>
        <c:axId val="1631610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1631611007"/>
        <c:crosses val="autoZero"/>
        <c:auto val="1"/>
        <c:lblAlgn val="ctr"/>
        <c:lblOffset val="100"/>
        <c:noMultiLvlLbl val="0"/>
      </c:catAx>
      <c:valAx>
        <c:axId val="1631611007"/>
        <c:scaling>
          <c:orientation val="minMax"/>
          <c:max val="650"/>
          <c:min val="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63161052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accent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28482968206422"/>
          <c:y val="0"/>
          <c:w val="0.85071517031793575"/>
          <c:h val="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4"/>
            <c:invertIfNegative val="0"/>
            <c:bubble3D val="0"/>
            <c:spPr>
              <a:solidFill>
                <a:srgbClr val="AEB4BE"/>
              </a:solidFill>
              <a:ln>
                <a:noFill/>
              </a:ln>
              <a:effectLst/>
            </c:spPr>
            <c:extLst>
              <c:ext xmlns:c16="http://schemas.microsoft.com/office/drawing/2014/chart" uri="{C3380CC4-5D6E-409C-BE32-E72D297353CC}">
                <c16:uniqueId val="{00000003-A6C4-446F-94F4-7BC87827FE79}"/>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Office</c:v>
                </c:pt>
                <c:pt idx="1">
                  <c:v>Strip</c:v>
                </c:pt>
                <c:pt idx="2">
                  <c:v>Apartment</c:v>
                </c:pt>
                <c:pt idx="3">
                  <c:v>Mall</c:v>
                </c:pt>
                <c:pt idx="4">
                  <c:v>Industrial</c:v>
                </c:pt>
              </c:strCache>
            </c:strRef>
          </c:cat>
          <c:val>
            <c:numRef>
              <c:f>Sheet1!$B$2:$B$6</c:f>
              <c:numCache>
                <c:formatCode>0.00%</c:formatCode>
                <c:ptCount val="5"/>
                <c:pt idx="0">
                  <c:v>3.2000000000000001E-2</c:v>
                </c:pt>
                <c:pt idx="1">
                  <c:v>3.4000000000000002E-2</c:v>
                </c:pt>
                <c:pt idx="2">
                  <c:v>3.5000000000000003E-2</c:v>
                </c:pt>
                <c:pt idx="3">
                  <c:v>4.2000000000000003E-2</c:v>
                </c:pt>
                <c:pt idx="4">
                  <c:v>4.2999999999999997E-2</c:v>
                </c:pt>
              </c:numCache>
            </c:numRef>
          </c:val>
          <c:extLst>
            <c:ext xmlns:c16="http://schemas.microsoft.com/office/drawing/2014/chart" uri="{C3380CC4-5D6E-409C-BE32-E72D297353CC}">
              <c16:uniqueId val="{00000000-A6C4-446F-94F4-7BC87827FE79}"/>
            </c:ext>
          </c:extLst>
        </c:ser>
        <c:dLbls>
          <c:showLegendKey val="0"/>
          <c:showVal val="0"/>
          <c:showCatName val="0"/>
          <c:showSerName val="0"/>
          <c:showPercent val="0"/>
          <c:showBubbleSize val="0"/>
        </c:dLbls>
        <c:gapWidth val="182"/>
        <c:axId val="907808144"/>
        <c:axId val="907788944"/>
      </c:barChart>
      <c:catAx>
        <c:axId val="907808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1197" b="0" i="0" u="none" strike="noStrike" kern="1200" baseline="0">
                <a:solidFill>
                  <a:schemeClr val="accent6"/>
                </a:solidFill>
                <a:latin typeface="+mn-lt"/>
                <a:ea typeface="+mn-ea"/>
                <a:cs typeface="+mn-cs"/>
              </a:defRPr>
            </a:pPr>
            <a:endParaRPr lang="en-US"/>
          </a:p>
        </c:txPr>
        <c:crossAx val="907788944"/>
        <c:crosses val="autoZero"/>
        <c:auto val="1"/>
        <c:lblAlgn val="ctr"/>
        <c:lblOffset val="100"/>
        <c:noMultiLvlLbl val="0"/>
      </c:catAx>
      <c:valAx>
        <c:axId val="907788944"/>
        <c:scaling>
          <c:orientation val="minMax"/>
        </c:scaling>
        <c:delete val="1"/>
        <c:axPos val="b"/>
        <c:numFmt formatCode="0.00%" sourceLinked="1"/>
        <c:majorTickMark val="none"/>
        <c:minorTickMark val="none"/>
        <c:tickLblPos val="nextTo"/>
        <c:crossAx val="907808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85664841553102"/>
          <c:y val="0"/>
          <c:w val="0.83814335158446895"/>
          <c:h val="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3"/>
            <c:invertIfNegative val="0"/>
            <c:bubble3D val="0"/>
            <c:spPr>
              <a:solidFill>
                <a:srgbClr val="AEB4BE"/>
              </a:solidFill>
              <a:ln>
                <a:noFill/>
              </a:ln>
              <a:effectLst/>
            </c:spPr>
            <c:extLst>
              <c:ext xmlns:c16="http://schemas.microsoft.com/office/drawing/2014/chart" uri="{C3380CC4-5D6E-409C-BE32-E72D297353CC}">
                <c16:uniqueId val="{00000002-C01D-4333-BECC-4833C6694D86}"/>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3-A6C4-446F-94F4-7BC87827FE79}"/>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Office</c:v>
                </c:pt>
                <c:pt idx="1">
                  <c:v>Strip</c:v>
                </c:pt>
                <c:pt idx="2">
                  <c:v>Apartment</c:v>
                </c:pt>
                <c:pt idx="3">
                  <c:v>Industrial</c:v>
                </c:pt>
                <c:pt idx="4">
                  <c:v>Self-Storage</c:v>
                </c:pt>
              </c:strCache>
            </c:strRef>
          </c:cat>
          <c:val>
            <c:numRef>
              <c:f>Sheet1!$B$2:$B$6</c:f>
              <c:numCache>
                <c:formatCode>0.0%</c:formatCode>
                <c:ptCount val="5"/>
                <c:pt idx="0">
                  <c:v>2.5000000000000001E-2</c:v>
                </c:pt>
                <c:pt idx="1">
                  <c:v>6.6000000000000003E-2</c:v>
                </c:pt>
                <c:pt idx="2">
                  <c:v>7.5999999999999998E-2</c:v>
                </c:pt>
                <c:pt idx="3">
                  <c:v>0.104</c:v>
                </c:pt>
                <c:pt idx="4">
                  <c:v>0.11799999999999999</c:v>
                </c:pt>
              </c:numCache>
            </c:numRef>
          </c:val>
          <c:extLst>
            <c:ext xmlns:c16="http://schemas.microsoft.com/office/drawing/2014/chart" uri="{C3380CC4-5D6E-409C-BE32-E72D297353CC}">
              <c16:uniqueId val="{00000000-A6C4-446F-94F4-7BC87827FE79}"/>
            </c:ext>
          </c:extLst>
        </c:ser>
        <c:dLbls>
          <c:showLegendKey val="0"/>
          <c:showVal val="0"/>
          <c:showCatName val="0"/>
          <c:showSerName val="0"/>
          <c:showPercent val="0"/>
          <c:showBubbleSize val="0"/>
        </c:dLbls>
        <c:gapWidth val="182"/>
        <c:axId val="907808144"/>
        <c:axId val="907788944"/>
      </c:barChart>
      <c:catAx>
        <c:axId val="907808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1"/>
          <a:lstStyle/>
          <a:p>
            <a:pPr>
              <a:defRPr sz="1197" b="0" i="0" u="none" strike="noStrike" kern="1200" baseline="0">
                <a:solidFill>
                  <a:schemeClr val="accent6"/>
                </a:solidFill>
                <a:latin typeface="+mn-lt"/>
                <a:ea typeface="+mn-ea"/>
                <a:cs typeface="+mn-cs"/>
              </a:defRPr>
            </a:pPr>
            <a:endParaRPr lang="en-US"/>
          </a:p>
        </c:txPr>
        <c:crossAx val="907788944"/>
        <c:crosses val="autoZero"/>
        <c:auto val="1"/>
        <c:lblAlgn val="ctr"/>
        <c:lblOffset val="100"/>
        <c:noMultiLvlLbl val="0"/>
      </c:catAx>
      <c:valAx>
        <c:axId val="907788944"/>
        <c:scaling>
          <c:orientation val="minMax"/>
        </c:scaling>
        <c:delete val="1"/>
        <c:axPos val="b"/>
        <c:numFmt formatCode="0.0%" sourceLinked="1"/>
        <c:majorTickMark val="none"/>
        <c:minorTickMark val="none"/>
        <c:tickLblPos val="nextTo"/>
        <c:crossAx val="907808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bg2"/>
              </a:solidFill>
              <a:ln>
                <a:noFill/>
              </a:ln>
              <a:effectLst/>
            </c:spPr>
            <c:extLst>
              <c:ext xmlns:c16="http://schemas.microsoft.com/office/drawing/2014/chart" uri="{C3380CC4-5D6E-409C-BE32-E72D297353CC}">
                <c16:uniqueId val="{00000005-375C-462B-BCEA-8346AD33A62B}"/>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1-375C-462B-BCEA-8346AD33A62B}"/>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3-375C-462B-BCEA-8346AD33A62B}"/>
              </c:ext>
            </c:extLst>
          </c:dPt>
          <c:dLbls>
            <c:dLbl>
              <c:idx val="8"/>
              <c:tx>
                <c:rich>
                  <a:bodyPr/>
                  <a:lstStyle/>
                  <a:p>
                    <a:r>
                      <a:rPr lang="en-US"/>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57E7-4389-A949-573D96F83229}"/>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Stor.</c:v>
                </c:pt>
                <c:pt idx="1">
                  <c:v>Ind </c:v>
                </c:pt>
                <c:pt idx="2">
                  <c:v>SFR</c:v>
                </c:pt>
                <c:pt idx="3">
                  <c:v>Lodg.</c:v>
                </c:pt>
                <c:pt idx="4">
                  <c:v>Sr. H.</c:v>
                </c:pt>
                <c:pt idx="5">
                  <c:v>Apt</c:v>
                </c:pt>
                <c:pt idx="6">
                  <c:v>Strip</c:v>
                </c:pt>
                <c:pt idx="7">
                  <c:v>Office</c:v>
                </c:pt>
                <c:pt idx="8">
                  <c:v>DC</c:v>
                </c:pt>
              </c:strCache>
            </c:strRef>
          </c:cat>
          <c:val>
            <c:numRef>
              <c:f>Sheet1!$B$2:$B$10</c:f>
              <c:numCache>
                <c:formatCode>0.00%</c:formatCode>
                <c:ptCount val="9"/>
                <c:pt idx="0">
                  <c:v>0.11799999999999999</c:v>
                </c:pt>
                <c:pt idx="1">
                  <c:v>0.104</c:v>
                </c:pt>
                <c:pt idx="2">
                  <c:v>0.10100000000000001</c:v>
                </c:pt>
                <c:pt idx="3">
                  <c:v>8.3000000000000004E-2</c:v>
                </c:pt>
                <c:pt idx="4">
                  <c:v>8.3000000000000004E-2</c:v>
                </c:pt>
                <c:pt idx="5">
                  <c:v>7.5999999999999998E-2</c:v>
                </c:pt>
                <c:pt idx="6">
                  <c:v>6.6000000000000003E-2</c:v>
                </c:pt>
                <c:pt idx="7">
                  <c:v>2.5000000000000001E-2</c:v>
                </c:pt>
                <c:pt idx="8" formatCode="General">
                  <c:v>0</c:v>
                </c:pt>
              </c:numCache>
            </c:numRef>
          </c:val>
          <c:extLst>
            <c:ext xmlns:c16="http://schemas.microsoft.com/office/drawing/2014/chart" uri="{C3380CC4-5D6E-409C-BE32-E72D297353CC}">
              <c16:uniqueId val="{00000004-375C-462B-BCEA-8346AD33A62B}"/>
            </c:ext>
          </c:extLst>
        </c:ser>
        <c:dLbls>
          <c:showLegendKey val="0"/>
          <c:showVal val="0"/>
          <c:showCatName val="0"/>
          <c:showSerName val="0"/>
          <c:showPercent val="0"/>
          <c:showBubbleSize val="0"/>
        </c:dLbls>
        <c:gapWidth val="79"/>
        <c:overlap val="-27"/>
        <c:axId val="1631610527"/>
        <c:axId val="1631611007"/>
      </c:barChart>
      <c:catAx>
        <c:axId val="1631610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solidFill>
                <a:latin typeface="+mn-lt"/>
                <a:ea typeface="+mn-ea"/>
                <a:cs typeface="+mn-cs"/>
              </a:defRPr>
            </a:pPr>
            <a:endParaRPr lang="en-US"/>
          </a:p>
        </c:txPr>
        <c:crossAx val="1631611007"/>
        <c:crosses val="autoZero"/>
        <c:auto val="1"/>
        <c:lblAlgn val="ctr"/>
        <c:lblOffset val="100"/>
        <c:noMultiLvlLbl val="0"/>
      </c:catAx>
      <c:valAx>
        <c:axId val="1631611007"/>
        <c:scaling>
          <c:orientation val="minMax"/>
          <c:max val="0.15000000000000002"/>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163161052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accent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5-375C-462B-BCEA-8346AD33A62B}"/>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1-375C-462B-BCEA-8346AD33A62B}"/>
              </c:ext>
            </c:extLst>
          </c:dPt>
          <c:dPt>
            <c:idx val="3"/>
            <c:invertIfNegative val="0"/>
            <c:bubble3D val="0"/>
            <c:spPr>
              <a:solidFill>
                <a:schemeClr val="bg2"/>
              </a:solidFill>
              <a:ln>
                <a:noFill/>
              </a:ln>
              <a:effectLst/>
            </c:spPr>
            <c:extLst>
              <c:ext xmlns:c16="http://schemas.microsoft.com/office/drawing/2014/chart" uri="{C3380CC4-5D6E-409C-BE32-E72D297353CC}">
                <c16:uniqueId val="{00000003-375C-462B-BCEA-8346AD33A62B}"/>
              </c:ext>
            </c:extLst>
          </c:dPt>
          <c:dLbls>
            <c:dLbl>
              <c:idx val="8"/>
              <c:tx>
                <c:rich>
                  <a:bodyPr/>
                  <a:lstStyle/>
                  <a:p>
                    <a:r>
                      <a:rPr lang="en-US"/>
                      <a:t>N/A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57E7-4389-A949-573D96F8322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Sr. H.</c:v>
                </c:pt>
                <c:pt idx="1">
                  <c:v>Stor.</c:v>
                </c:pt>
                <c:pt idx="2">
                  <c:v>Apt</c:v>
                </c:pt>
                <c:pt idx="3">
                  <c:v>Ind</c:v>
                </c:pt>
                <c:pt idx="4">
                  <c:v>Strip</c:v>
                </c:pt>
                <c:pt idx="5">
                  <c:v>Office</c:v>
                </c:pt>
                <c:pt idx="6">
                  <c:v>Lodg.</c:v>
                </c:pt>
                <c:pt idx="7">
                  <c:v>SFR</c:v>
                </c:pt>
                <c:pt idx="8">
                  <c:v>DC</c:v>
                </c:pt>
              </c:strCache>
            </c:strRef>
          </c:cat>
          <c:val>
            <c:numRef>
              <c:f>Sheet1!$B$2:$B$10</c:f>
              <c:numCache>
                <c:formatCode>0.00%</c:formatCode>
                <c:ptCount val="9"/>
                <c:pt idx="0">
                  <c:v>0.13500000000000001</c:v>
                </c:pt>
                <c:pt idx="1">
                  <c:v>0.11600000000000001</c:v>
                </c:pt>
                <c:pt idx="2">
                  <c:v>7.5999999999999998E-2</c:v>
                </c:pt>
                <c:pt idx="3">
                  <c:v>5.8999999999999997E-2</c:v>
                </c:pt>
                <c:pt idx="4">
                  <c:v>3.5000000000000003E-2</c:v>
                </c:pt>
                <c:pt idx="5">
                  <c:v>0.02</c:v>
                </c:pt>
                <c:pt idx="6">
                  <c:v>1.7000000000000001E-2</c:v>
                </c:pt>
                <c:pt idx="7" formatCode="General">
                  <c:v>0</c:v>
                </c:pt>
                <c:pt idx="8" formatCode="General">
                  <c:v>0</c:v>
                </c:pt>
              </c:numCache>
            </c:numRef>
          </c:val>
          <c:extLst>
            <c:ext xmlns:c16="http://schemas.microsoft.com/office/drawing/2014/chart" uri="{C3380CC4-5D6E-409C-BE32-E72D297353CC}">
              <c16:uniqueId val="{00000004-375C-462B-BCEA-8346AD33A62B}"/>
            </c:ext>
          </c:extLst>
        </c:ser>
        <c:dLbls>
          <c:showLegendKey val="0"/>
          <c:showVal val="0"/>
          <c:showCatName val="0"/>
          <c:showSerName val="0"/>
          <c:showPercent val="0"/>
          <c:showBubbleSize val="0"/>
        </c:dLbls>
        <c:gapWidth val="79"/>
        <c:overlap val="-27"/>
        <c:axId val="1631610527"/>
        <c:axId val="1631611007"/>
      </c:barChart>
      <c:catAx>
        <c:axId val="1631610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solidFill>
                <a:latin typeface="+mn-lt"/>
                <a:ea typeface="+mn-ea"/>
                <a:cs typeface="+mn-cs"/>
              </a:defRPr>
            </a:pPr>
            <a:endParaRPr lang="en-US"/>
          </a:p>
        </c:txPr>
        <c:crossAx val="1631611007"/>
        <c:crosses val="autoZero"/>
        <c:auto val="1"/>
        <c:lblAlgn val="ctr"/>
        <c:lblOffset val="100"/>
        <c:noMultiLvlLbl val="0"/>
      </c:catAx>
      <c:valAx>
        <c:axId val="1631611007"/>
        <c:scaling>
          <c:orientation val="minMax"/>
          <c:max val="0.15000000000000002"/>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163161052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accent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A9_9039051C.xml><?xml version="1.0" encoding="utf-8"?>
<p188:cmLst xmlns:a="http://schemas.openxmlformats.org/drawingml/2006/main" xmlns:r="http://schemas.openxmlformats.org/officeDocument/2006/relationships" xmlns:p188="http://schemas.microsoft.com/office/powerpoint/2018/8/main">
  <p188:cm id="{3BE0D181-8570-294F-8DD3-2C56C2D53F34}" authorId="{F2D61865-233A-148F-A848-0C09E4EA2429}" created="2026-05-21T11:22:25.609">
    <pc:sldMkLst xmlns:pc="http://schemas.microsoft.com/office/powerpoint/2013/main/command">
      <pc:docMk/>
      <pc:sldMk cId="3786349832" sldId="388"/>
    </pc:sldMkLst>
    <p188:txBody>
      <a:bodyPr/>
      <a:lstStyle/>
      <a:p>
        <a:r>
          <a:rPr lang="en-US"/>
          <a:t>This disclosure is for when someone is looking to buy a property not invest with someone. please add an appropriate disclosure.</a:t>
        </a:r>
      </a:p>
    </p188:txBody>
  </p188:cm>
  <p188:cm id="{ABD9CAE4-C101-4F9A-A3A1-DB3A70118EA2}" authorId="{498BBB37-5795-0C16-44B8-5DBEFD269DA1}" created="2026-06-01T20:31:28.789">
    <pc:sldMkLst xmlns:pc="http://schemas.microsoft.com/office/powerpoint/2013/main/command">
      <pc:docMk/>
      <pc:sldMk cId="3786349832" sldId="388"/>
    </pc:sldMkLst>
    <p188:txBody>
      <a:bodyPr/>
      <a:lstStyle/>
      <a:p>
        <a:r>
          <a:rPr lang="en-US"/>
          <a:t>Doug SG is not a legal firm – we recommend all clients use their own counsel (AI can also generate but we cannot ensure legal protection).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t>6/5/26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t>‹#›</a:t>
            </a:fld>
            <a:endParaRPr lang="en-US"/>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9B3CA-2D0D-47C2-ADCA-6F431D6ECA53}" type="datetimeFigureOut">
              <a:rPr lang="en-US" smtClean="0"/>
              <a:t>6/5/26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834DAD-DF98-44E2-A25C-0E8DEB5DEE33}" type="slidenum">
              <a:rPr lang="en-US" smtClean="0"/>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Needs to work for someone with no context</a:t>
            </a:r>
          </a:p>
          <a:p>
            <a:pPr marL="0" lvl="0" indent="0" algn="l" rtl="0">
              <a:spcBef>
                <a:spcPts val="0"/>
              </a:spcBef>
              <a:spcAft>
                <a:spcPts val="0"/>
              </a:spcAft>
              <a:buNone/>
            </a:pPr>
            <a:r>
              <a:rPr lang="en-US"/>
              <a:t>Why invest in Industrial Real Estate</a:t>
            </a:r>
          </a:p>
          <a:p>
            <a:pPr marL="0" lvl="0" indent="0" algn="l" rtl="0">
              <a:spcBef>
                <a:spcPts val="0"/>
              </a:spcBef>
              <a:spcAft>
                <a:spcPts val="0"/>
              </a:spcAft>
              <a:buNone/>
            </a:pPr>
            <a:r>
              <a:rPr lang="en-US" sz="1200" b="1" i="0" u="none" strike="noStrike" cap="none">
                <a:solidFill>
                  <a:schemeClr val="accent1"/>
                </a:solidFill>
                <a:latin typeface="Garamond"/>
                <a:ea typeface="Garamond"/>
                <a:cs typeface="Garamond"/>
                <a:sym typeface="Garamond"/>
              </a:rPr>
              <a:t>Value-Add Industrial Investment Opportunity with World-Class Sponsor</a:t>
            </a:r>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1</a:t>
            </a:fld>
            <a:endParaRPr lang="en-US"/>
          </a:p>
        </p:txBody>
      </p:sp>
    </p:spTree>
    <p:extLst>
      <p:ext uri="{BB962C8B-B14F-4D97-AF65-F5344CB8AC3E}">
        <p14:creationId xmlns:p14="http://schemas.microsoft.com/office/powerpoint/2010/main" val="3808212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1DB5C-52EA-609C-4FF9-D4DD7439A0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AD5AC-880E-3F24-8CDF-F23EED1199E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233B220-BCE6-121E-E3BF-FD0FDA40BBFB}"/>
              </a:ext>
            </a:extLst>
          </p:cNvPr>
          <p:cNvSpPr>
            <a:spLocks noGrp="1"/>
          </p:cNvSpPr>
          <p:nvPr>
            <p:ph type="body" idx="1"/>
          </p:nvPr>
        </p:nvSpPr>
        <p:spPr/>
        <p:txBody>
          <a:bodyPr/>
          <a:lstStyle/>
          <a:p>
            <a:r>
              <a:rPr lang="en-US"/>
              <a:t>For Example…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accent1"/>
                </a:solidFill>
              </a:rPr>
              <a:t>Current </a:t>
            </a:r>
            <a:br>
              <a:rPr lang="en-US" sz="1200" b="1">
                <a:solidFill>
                  <a:schemeClr val="accent1"/>
                </a:solidFill>
              </a:rPr>
            </a:br>
            <a:r>
              <a:rPr lang="en-US" sz="1200" b="1">
                <a:solidFill>
                  <a:schemeClr val="accent1"/>
                </a:solidFill>
              </a:rPr>
              <a:t>Ten Year Rate: 4.66%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6"/>
                </a:solidFill>
              </a:rPr>
              <a:t>5 Year Average: 3.24%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6"/>
                </a:solidFill>
              </a:rPr>
              <a:t>10 Year Average: 2.88%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6"/>
                </a:solidFill>
              </a:rPr>
              <a:t>15 Year Average: 2.77%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6"/>
                </a:solidFill>
              </a:rPr>
              <a:t>20 Year Average: 2.88%</a:t>
            </a:r>
          </a:p>
          <a:p>
            <a:endParaRPr lang="en-US"/>
          </a:p>
          <a:p>
            <a:r>
              <a:rPr lang="en-US"/>
              <a:t>During the Financial Crisis (’08/’09) major industrial REIT’s were heavily leveraged with significant development exposure. </a:t>
            </a:r>
          </a:p>
          <a:p>
            <a:r>
              <a:rPr lang="en-US"/>
              <a:t>When credit markets froze, REITs were forced to issue deeply dilutive equity – destroying NAV &amp; crushing long-term compounding value for shareholders. </a:t>
            </a:r>
          </a:p>
          <a:p>
            <a:r>
              <a:rPr lang="en-US"/>
              <a:t>Private markets enjoyed structural advantages during this disruption –with no mark-to-market, forced selling or public equity dilution, enabling investors to </a:t>
            </a:r>
            <a:r>
              <a:rPr lang="en-US" u="sng"/>
              <a:t>hold</a:t>
            </a:r>
            <a:r>
              <a:rPr lang="en-US" u="none"/>
              <a:t>. </a:t>
            </a:r>
          </a:p>
          <a:p>
            <a:r>
              <a:rPr lang="en-US" u="none"/>
              <a:t>More recently: 5-year REIT return is only 5.7%, due to 2024 negative demand surprises. </a:t>
            </a:r>
          </a:p>
          <a:p>
            <a:endParaRPr lang="en-US" u="none"/>
          </a:p>
          <a:p>
            <a:endParaRPr lang="en-US"/>
          </a:p>
        </p:txBody>
      </p:sp>
      <p:sp>
        <p:nvSpPr>
          <p:cNvPr id="4" name="Slide Number Placeholder 3">
            <a:extLst>
              <a:ext uri="{FF2B5EF4-FFF2-40B4-BE49-F238E27FC236}">
                <a16:creationId xmlns:a16="http://schemas.microsoft.com/office/drawing/2014/main" id="{248A133E-6BBB-3464-E9F8-CD26AABE545E}"/>
              </a:ext>
            </a:extLst>
          </p:cNvPr>
          <p:cNvSpPr>
            <a:spLocks noGrp="1"/>
          </p:cNvSpPr>
          <p:nvPr>
            <p:ph type="sldNum" sz="quarter" idx="5"/>
          </p:nvPr>
        </p:nvSpPr>
        <p:spPr/>
        <p:txBody>
          <a:bodyPr/>
          <a:lstStyle/>
          <a:p>
            <a:fld id="{CD834DAD-DF98-44E2-A25C-0E8DEB5DEE33}" type="slidenum">
              <a:rPr lang="en-US" smtClean="0"/>
              <a:t>12</a:t>
            </a:fld>
            <a:endParaRPr lang="en-US"/>
          </a:p>
        </p:txBody>
      </p:sp>
    </p:spTree>
    <p:extLst>
      <p:ext uri="{BB962C8B-B14F-4D97-AF65-F5344CB8AC3E}">
        <p14:creationId xmlns:p14="http://schemas.microsoft.com/office/powerpoint/2010/main" val="2852346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Differentiators:</a:t>
            </a:r>
          </a:p>
          <a:p>
            <a:pPr>
              <a:buFont typeface="Arial" panose="020B0604020202020204" pitchFamily="34" charset="0"/>
              <a:buChar char="•"/>
            </a:pPr>
            <a:r>
              <a:rPr lang="en-US"/>
              <a:t>All we do is industrial</a:t>
            </a:r>
          </a:p>
          <a:p>
            <a:pPr>
              <a:buFont typeface="Arial" panose="020B0604020202020204" pitchFamily="34" charset="0"/>
              <a:buChar char="•"/>
            </a:pPr>
            <a:r>
              <a:rPr lang="en-US"/>
              <a:t>Deep focus on Infill</a:t>
            </a:r>
          </a:p>
          <a:p>
            <a:pPr>
              <a:buFont typeface="Arial" panose="020B0604020202020204" pitchFamily="34" charset="0"/>
              <a:buChar char="•"/>
            </a:pPr>
            <a:r>
              <a:rPr lang="en-US"/>
              <a:t>1972</a:t>
            </a:r>
          </a:p>
          <a:p>
            <a:pPr>
              <a:buFont typeface="Arial" panose="020B0604020202020204" pitchFamily="34" charset="0"/>
              <a:buChar char="•"/>
            </a:pPr>
            <a:r>
              <a:rPr lang="en-US"/>
              <a:t>50% IRR avg. since 1996</a:t>
            </a:r>
          </a:p>
          <a:p>
            <a:pPr>
              <a:buFont typeface="Arial" panose="020B0604020202020204" pitchFamily="34" charset="0"/>
              <a:buChar char="•"/>
            </a:pPr>
            <a:r>
              <a:rPr lang="en-US"/>
              <a:t>3X avg. since 1996</a:t>
            </a:r>
          </a:p>
          <a:p>
            <a:pPr>
              <a:buFont typeface="Arial" panose="020B0604020202020204" pitchFamily="34" charset="0"/>
              <a:buChar char="•"/>
            </a:pPr>
            <a:r>
              <a:rPr lang="en-US"/>
              <a:t>3 Generations</a:t>
            </a:r>
          </a:p>
          <a:p>
            <a:pPr>
              <a:buFont typeface="Arial" panose="020B0604020202020204" pitchFamily="34" charset="0"/>
              <a:buChar char="•"/>
            </a:pPr>
            <a:r>
              <a:rPr lang="en-US"/>
              <a:t>Competitors won’t do property management – O’Donnell is more optimized &amp; knows where to spend the money. </a:t>
            </a:r>
          </a:p>
          <a:p>
            <a:pPr>
              <a:buFont typeface="Arial" panose="020B0604020202020204" pitchFamily="34" charset="0"/>
              <a:buChar char="•"/>
            </a:pPr>
            <a:endParaRPr lang="en-US"/>
          </a:p>
          <a:p>
            <a:pPr>
              <a:buFont typeface="Arial" panose="020B0604020202020204" pitchFamily="34" charset="0"/>
              <a:buChar char="•"/>
            </a:pPr>
            <a:endParaRPr lang="en-US"/>
          </a:p>
          <a:p>
            <a:endParaRPr lang="en-US"/>
          </a:p>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13</a:t>
            </a:fld>
            <a:endParaRPr lang="en-US"/>
          </a:p>
        </p:txBody>
      </p:sp>
    </p:spTree>
    <p:extLst>
      <p:ext uri="{BB962C8B-B14F-4D97-AF65-F5344CB8AC3E}">
        <p14:creationId xmlns:p14="http://schemas.microsoft.com/office/powerpoint/2010/main" val="3790629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During the Financial Crisis (’08/’09) major industrial REIT’s were heavily leveraged with significant development exposure. </a:t>
            </a:r>
          </a:p>
          <a:p>
            <a:r>
              <a:rPr lang="en-US"/>
              <a:t>When credit markets froze, REITs were forced to issue deeply dilutive equity – destroying NAV &amp; crushing long-term compounding value for shareholders. </a:t>
            </a:r>
          </a:p>
          <a:p>
            <a:r>
              <a:rPr lang="en-US"/>
              <a:t>Private markets enjoyed structural advantages during this disruption –with no mark-to-market, forced selling or public equity dilution, enabling investors to </a:t>
            </a:r>
            <a:r>
              <a:rPr lang="en-US" u="sng"/>
              <a:t>hold</a:t>
            </a:r>
            <a:r>
              <a:rPr lang="en-US" u="none"/>
              <a:t>. </a:t>
            </a:r>
          </a:p>
          <a:p>
            <a:r>
              <a:rPr lang="en-US" u="none"/>
              <a:t>More recently: 5-year REIT return is only 5.7%, due to 2024 negative demand surprises. </a:t>
            </a:r>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14</a:t>
            </a:fld>
            <a:endParaRPr lang="en-US"/>
          </a:p>
        </p:txBody>
      </p:sp>
    </p:spTree>
    <p:extLst>
      <p:ext uri="{BB962C8B-B14F-4D97-AF65-F5344CB8AC3E}">
        <p14:creationId xmlns:p14="http://schemas.microsoft.com/office/powerpoint/2010/main" val="2353694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15</a:t>
            </a:fld>
            <a:endParaRPr lang="en-US"/>
          </a:p>
        </p:txBody>
      </p:sp>
    </p:spTree>
    <p:extLst>
      <p:ext uri="{BB962C8B-B14F-4D97-AF65-F5344CB8AC3E}">
        <p14:creationId xmlns:p14="http://schemas.microsoft.com/office/powerpoint/2010/main" val="3319569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609C2-E4CD-544F-278D-98FFC6D57E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4668C-57E3-D204-C41D-3990D240D2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B8DBF80-B2AF-0616-62BD-C460A8500358}"/>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a:solidFill>
                  <a:schemeClr val="tx1"/>
                </a:solidFill>
                <a:latin typeface="Garamond"/>
                <a:ea typeface="Garamond"/>
                <a:cs typeface="Garamond"/>
                <a:sym typeface="Garamond"/>
              </a:rPr>
              <a:t>The O’Donnell Group, Inc. (“TOG”) is seeking $</a:t>
            </a:r>
            <a:r>
              <a:rPr lang="en-US" sz="1200" b="1">
                <a:solidFill>
                  <a:schemeClr val="tx1"/>
                </a:solidFill>
                <a:latin typeface="Garamond"/>
                <a:ea typeface="Garamond"/>
                <a:cs typeface="Garamond"/>
                <a:sym typeface="Garamond"/>
              </a:rPr>
              <a:t>100</a:t>
            </a:r>
            <a:r>
              <a:rPr lang="en-US" sz="1200" b="1" i="0" u="none" strike="noStrike" cap="none">
                <a:solidFill>
                  <a:schemeClr val="tx1"/>
                </a:solidFill>
                <a:latin typeface="Garamond"/>
                <a:ea typeface="Garamond"/>
                <a:cs typeface="Garamond"/>
                <a:sym typeface="Garamond"/>
              </a:rPr>
              <a:t>mm in equity financing to acquire  industrial warehouses across the U.S., to capitalize on the unrelenting demand for industrial real estate through rigorous value-based bottom-up acquisitions analysis and disciplined business plan management.</a:t>
            </a:r>
            <a:endParaRPr lang="en-US" sz="1200" b="1">
              <a:solidFill>
                <a:schemeClr val="tx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a:t>Capitalize on assets with below-market rents, cost basis below replacement costs &amp; in need of repositioning</a:t>
            </a:r>
          </a:p>
          <a:p>
            <a:endParaRPr lang="en-US" sz="1200" b="1"/>
          </a:p>
          <a:p>
            <a:pPr marL="182879" indent="-182879">
              <a:lnSpc>
                <a:spcPct val="90000"/>
              </a:lnSpc>
              <a:spcBef>
                <a:spcPts val="600"/>
              </a:spcBef>
              <a:spcAft>
                <a:spcPts val="600"/>
              </a:spcAft>
              <a:buClr>
                <a:schemeClr val="accent6"/>
              </a:buClr>
              <a:buSzPts val="1400"/>
              <a:buFont typeface="Arial"/>
              <a:buChar char="•"/>
            </a:pPr>
            <a:r>
              <a:rPr lang="en-US" sz="1200">
                <a:solidFill>
                  <a:schemeClr val="accent6"/>
                </a:solidFill>
                <a:latin typeface="Garamond"/>
                <a:ea typeface="Garamond"/>
                <a:cs typeface="Garamond"/>
                <a:sym typeface="Garamond"/>
              </a:rPr>
              <a:t>TOG targets “Infill” properties, a market niche with fragmented owners &amp; supply constrictions, and leverages unique in-house operational expertise to execute on value-add strategy.  </a:t>
            </a:r>
          </a:p>
          <a:p>
            <a:endParaRPr lang="en-US"/>
          </a:p>
        </p:txBody>
      </p:sp>
      <p:sp>
        <p:nvSpPr>
          <p:cNvPr id="4" name="Slide Number Placeholder 3">
            <a:extLst>
              <a:ext uri="{FF2B5EF4-FFF2-40B4-BE49-F238E27FC236}">
                <a16:creationId xmlns:a16="http://schemas.microsoft.com/office/drawing/2014/main" id="{0690AA07-02FC-2B72-3D0B-CA21FA358713}"/>
              </a:ext>
            </a:extLst>
          </p:cNvPr>
          <p:cNvSpPr>
            <a:spLocks noGrp="1"/>
          </p:cNvSpPr>
          <p:nvPr>
            <p:ph type="sldNum" sz="quarter" idx="5"/>
          </p:nvPr>
        </p:nvSpPr>
        <p:spPr/>
        <p:txBody>
          <a:bodyPr/>
          <a:lstStyle/>
          <a:p>
            <a:fld id="{CD834DAD-DF98-44E2-A25C-0E8DEB5DEE33}" type="slidenum">
              <a:rPr lang="en-US" smtClean="0"/>
              <a:t>2</a:t>
            </a:fld>
            <a:endParaRPr lang="en-US"/>
          </a:p>
        </p:txBody>
      </p:sp>
    </p:spTree>
    <p:extLst>
      <p:ext uri="{BB962C8B-B14F-4D97-AF65-F5344CB8AC3E}">
        <p14:creationId xmlns:p14="http://schemas.microsoft.com/office/powerpoint/2010/main" val="2221223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Market Knowledge – history of knowing when to buy &amp; sell… </a:t>
            </a:r>
          </a:p>
        </p:txBody>
      </p:sp>
      <p:sp>
        <p:nvSpPr>
          <p:cNvPr id="4" name="Slide Number Placeholder 3"/>
          <p:cNvSpPr>
            <a:spLocks noGrp="1"/>
          </p:cNvSpPr>
          <p:nvPr>
            <p:ph type="sldNum" sz="quarter" idx="5"/>
          </p:nvPr>
        </p:nvSpPr>
        <p:spPr/>
        <p:txBody>
          <a:bodyPr/>
          <a:lstStyle/>
          <a:p>
            <a:fld id="{CD834DAD-DF98-44E2-A25C-0E8DEB5DEE33}" type="slidenum">
              <a:rPr lang="en-US" smtClean="0"/>
              <a:t>3</a:t>
            </a:fld>
            <a:endParaRPr lang="en-US"/>
          </a:p>
        </p:txBody>
      </p:sp>
    </p:spTree>
    <p:extLst>
      <p:ext uri="{BB962C8B-B14F-4D97-AF65-F5344CB8AC3E}">
        <p14:creationId xmlns:p14="http://schemas.microsoft.com/office/powerpoint/2010/main" val="328285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1E4FC-438D-B965-150C-92AB2ABB0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94D743-1971-DD4E-79E4-8765A3883DA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975AAF-4221-B147-3645-21E04FFB0ED5}"/>
              </a:ext>
            </a:extLst>
          </p:cNvPr>
          <p:cNvSpPr>
            <a:spLocks noGrp="1"/>
          </p:cNvSpPr>
          <p:nvPr>
            <p:ph type="body" idx="1"/>
          </p:nvPr>
        </p:nvSpPr>
        <p:spPr/>
        <p:txBody>
          <a:bodyPr/>
          <a:lstStyle/>
          <a:p>
            <a:pPr marL="0" lvl="0" indent="0" algn="l" rtl="0">
              <a:spcBef>
                <a:spcPts val="0"/>
              </a:spcBef>
              <a:spcAft>
                <a:spcPts val="0"/>
              </a:spcAft>
              <a:buNone/>
            </a:pPr>
            <a:r>
              <a:rPr lang="en-US" sz="1200">
                <a:latin typeface="+mn-lt"/>
                <a:ea typeface="Calibri"/>
                <a:cs typeface="Calibri"/>
                <a:sym typeface="Calibri"/>
              </a:rPr>
              <a:t>Slide with previous institutional partners</a:t>
            </a: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sz="1200">
                <a:latin typeface="+mn-lt"/>
                <a:ea typeface="Calibri"/>
                <a:cs typeface="Calibri"/>
                <a:sym typeface="Calibri"/>
              </a:rPr>
              <a:t>Use TEAM slide – </a:t>
            </a:r>
            <a:endParaRPr lang="en-US"/>
          </a:p>
          <a:p>
            <a:pPr marL="0" lvl="0" indent="0" algn="l" rtl="0">
              <a:spcBef>
                <a:spcPts val="0"/>
              </a:spcBef>
              <a:spcAft>
                <a:spcPts val="0"/>
              </a:spcAft>
              <a:buNone/>
            </a:pPr>
            <a:r>
              <a:rPr lang="en-US" sz="1200">
                <a:latin typeface="+mn-lt"/>
                <a:ea typeface="Calibri"/>
                <a:cs typeface="Calibri"/>
                <a:sym typeface="Calibri"/>
              </a:rPr>
              <a:t>Bio pics. </a:t>
            </a: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endParaRPr lang="en-US"/>
          </a:p>
        </p:txBody>
      </p:sp>
      <p:sp>
        <p:nvSpPr>
          <p:cNvPr id="4" name="Slide Number Placeholder 3">
            <a:extLst>
              <a:ext uri="{FF2B5EF4-FFF2-40B4-BE49-F238E27FC236}">
                <a16:creationId xmlns:a16="http://schemas.microsoft.com/office/drawing/2014/main" id="{D05A47A1-BF36-6990-F365-77A4D564951B}"/>
              </a:ext>
            </a:extLst>
          </p:cNvPr>
          <p:cNvSpPr>
            <a:spLocks noGrp="1"/>
          </p:cNvSpPr>
          <p:nvPr>
            <p:ph type="sldNum" sz="quarter" idx="5"/>
          </p:nvPr>
        </p:nvSpPr>
        <p:spPr/>
        <p:txBody>
          <a:bodyPr/>
          <a:lstStyle/>
          <a:p>
            <a:fld id="{CD834DAD-DF98-44E2-A25C-0E8DEB5DEE33}" type="slidenum">
              <a:rPr lang="en-US" smtClean="0"/>
              <a:t>4</a:t>
            </a:fld>
            <a:endParaRPr lang="en-US"/>
          </a:p>
        </p:txBody>
      </p:sp>
    </p:spTree>
    <p:extLst>
      <p:ext uri="{BB962C8B-B14F-4D97-AF65-F5344CB8AC3E}">
        <p14:creationId xmlns:p14="http://schemas.microsoft.com/office/powerpoint/2010/main" val="79749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733BA-CF78-838C-2188-78A6477F6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43FE60-1E37-58D7-2364-B53D49E9FAE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FABE4D7-835D-223D-6632-57E11D66A7A4}"/>
              </a:ext>
            </a:extLst>
          </p:cNvPr>
          <p:cNvSpPr>
            <a:spLocks noGrp="1"/>
          </p:cNvSpPr>
          <p:nvPr>
            <p:ph type="body" idx="1"/>
          </p:nvPr>
        </p:nvSpPr>
        <p:spPr/>
        <p:txBody>
          <a:bodyPr/>
          <a:lstStyle/>
          <a:p>
            <a:pPr marL="0" lvl="0" indent="0" algn="l" rtl="0">
              <a:spcBef>
                <a:spcPts val="0"/>
              </a:spcBef>
              <a:spcAft>
                <a:spcPts val="0"/>
              </a:spcAft>
              <a:buNone/>
            </a:pPr>
            <a:r>
              <a:rPr lang="en-US" sz="1200">
                <a:latin typeface="+mn-lt"/>
                <a:ea typeface="Calibri"/>
                <a:cs typeface="Calibri"/>
                <a:sym typeface="Calibri"/>
              </a:rPr>
              <a:t>Use LOGOS </a:t>
            </a:r>
            <a:endParaRPr lang="en-US"/>
          </a:p>
        </p:txBody>
      </p:sp>
      <p:sp>
        <p:nvSpPr>
          <p:cNvPr id="4" name="Slide Number Placeholder 3">
            <a:extLst>
              <a:ext uri="{FF2B5EF4-FFF2-40B4-BE49-F238E27FC236}">
                <a16:creationId xmlns:a16="http://schemas.microsoft.com/office/drawing/2014/main" id="{423CFC7A-C958-F6BD-0E36-644D3FCFB28F}"/>
              </a:ext>
            </a:extLst>
          </p:cNvPr>
          <p:cNvSpPr>
            <a:spLocks noGrp="1"/>
          </p:cNvSpPr>
          <p:nvPr>
            <p:ph type="sldNum" sz="quarter" idx="5"/>
          </p:nvPr>
        </p:nvSpPr>
        <p:spPr/>
        <p:txBody>
          <a:bodyPr/>
          <a:lstStyle/>
          <a:p>
            <a:fld id="{CD834DAD-DF98-44E2-A25C-0E8DEB5DEE33}" type="slidenum">
              <a:rPr lang="en-US" smtClean="0"/>
              <a:t>5</a:t>
            </a:fld>
            <a:endParaRPr lang="en-US"/>
          </a:p>
        </p:txBody>
      </p:sp>
    </p:spTree>
    <p:extLst>
      <p:ext uri="{BB962C8B-B14F-4D97-AF65-F5344CB8AC3E}">
        <p14:creationId xmlns:p14="http://schemas.microsoft.com/office/powerpoint/2010/main" val="1222082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82879" marR="0" lvl="0" indent="-182879" algn="l" rtl="0">
              <a:lnSpc>
                <a:spcPct val="90000"/>
              </a:lnSpc>
              <a:spcBef>
                <a:spcPts val="0"/>
              </a:spcBef>
              <a:spcAft>
                <a:spcPts val="0"/>
              </a:spcAft>
              <a:buClr>
                <a:schemeClr val="accent6"/>
              </a:buClr>
              <a:buSzPts val="1400"/>
              <a:buFont typeface="Arial"/>
              <a:buChar char="•"/>
            </a:pPr>
            <a:r>
              <a:rPr lang="en-US" sz="1200" b="0" i="0" u="none" strike="noStrike" cap="none">
                <a:solidFill>
                  <a:schemeClr val="accent6"/>
                </a:solidFill>
                <a:latin typeface="Garamond"/>
                <a:ea typeface="Garamond"/>
                <a:cs typeface="Garamond"/>
                <a:sym typeface="Garamond"/>
              </a:rPr>
              <a:t>U.S. industrial asking rents have increased 11.3% CAGR since 2020</a:t>
            </a:r>
            <a:r>
              <a:rPr lang="en-US" sz="1200" b="0" i="0" u="none" strike="noStrike" cap="none" baseline="30000">
                <a:solidFill>
                  <a:schemeClr val="accent6"/>
                </a:solidFill>
                <a:latin typeface="Garamond"/>
                <a:ea typeface="Garamond"/>
                <a:cs typeface="Garamond"/>
                <a:sym typeface="Garamond"/>
              </a:rPr>
              <a:t>2</a:t>
            </a:r>
            <a:endParaRPr lang="en-US"/>
          </a:p>
          <a:p>
            <a:pPr marL="182879" marR="0" lvl="0" indent="-182879" algn="l" rtl="0">
              <a:lnSpc>
                <a:spcPct val="90000"/>
              </a:lnSpc>
              <a:spcBef>
                <a:spcPts val="300"/>
              </a:spcBef>
              <a:spcAft>
                <a:spcPts val="0"/>
              </a:spcAft>
              <a:buClr>
                <a:schemeClr val="accent6"/>
              </a:buClr>
              <a:buSzPts val="1400"/>
              <a:buFont typeface="Arial"/>
              <a:buChar char="•"/>
            </a:pPr>
            <a:r>
              <a:rPr lang="en-US" sz="1200" b="0" i="0" u="none" strike="noStrike" cap="none">
                <a:solidFill>
                  <a:schemeClr val="accent6"/>
                </a:solidFill>
                <a:latin typeface="Garamond"/>
                <a:ea typeface="Garamond"/>
                <a:cs typeface="Garamond"/>
                <a:sym typeface="Garamond"/>
              </a:rPr>
              <a:t>E-Commerce retail sales as a percent of total sales has increased 8% CAGR since 2019</a:t>
            </a:r>
            <a:r>
              <a:rPr lang="en-US" sz="1200" b="0" i="0" u="none" strike="noStrike" cap="none" baseline="30000">
                <a:solidFill>
                  <a:schemeClr val="accent6"/>
                </a:solidFill>
                <a:latin typeface="Garamond"/>
                <a:ea typeface="Garamond"/>
                <a:cs typeface="Garamond"/>
                <a:sym typeface="Garamond"/>
              </a:rPr>
              <a:t>3</a:t>
            </a:r>
            <a:endParaRPr lang="en-US" sz="1600" b="0" i="0" u="none" strike="noStrike" cap="none" baseline="30000">
              <a:solidFill>
                <a:srgbClr val="000000"/>
              </a:solidFill>
              <a:latin typeface="Garamond"/>
              <a:ea typeface="Garamond"/>
              <a:cs typeface="Garamond"/>
              <a:sym typeface="Garamond"/>
            </a:endParaRPr>
          </a:p>
          <a:p>
            <a:pPr marL="182879" marR="0" lvl="0" indent="-182879" algn="l" rtl="0">
              <a:lnSpc>
                <a:spcPct val="90000"/>
              </a:lnSpc>
              <a:spcBef>
                <a:spcPts val="300"/>
              </a:spcBef>
              <a:spcAft>
                <a:spcPts val="0"/>
              </a:spcAft>
              <a:buClr>
                <a:schemeClr val="accent6"/>
              </a:buClr>
              <a:buSzPts val="1400"/>
              <a:buFont typeface="Arial"/>
              <a:buChar char="•"/>
            </a:pPr>
            <a:r>
              <a:rPr lang="en-US" sz="1200" b="0" i="0" u="none" strike="noStrike" cap="none">
                <a:solidFill>
                  <a:schemeClr val="accent6"/>
                </a:solidFill>
                <a:latin typeface="Garamond"/>
                <a:ea typeface="Garamond"/>
                <a:cs typeface="Garamond"/>
                <a:sym typeface="Garamond"/>
              </a:rPr>
              <a:t>Federal Reserve begins interest rate easing cycle with 100 bps of rate cuts in 2024, and more cuts forecasted in 2025</a:t>
            </a:r>
            <a:r>
              <a:rPr lang="en-US" sz="1200" b="0" i="0" u="none" strike="noStrike" cap="none" baseline="30000">
                <a:solidFill>
                  <a:schemeClr val="accent6"/>
                </a:solidFill>
                <a:latin typeface="Garamond"/>
                <a:ea typeface="Garamond"/>
                <a:cs typeface="Garamond"/>
                <a:sym typeface="Garamond"/>
              </a:rPr>
              <a:t>4</a:t>
            </a:r>
            <a:endParaRPr lang="en-US"/>
          </a:p>
          <a:p>
            <a:endParaRPr lang="en-US"/>
          </a:p>
          <a:p>
            <a:pPr lvl="0">
              <a:buSzPts val="1800"/>
            </a:pPr>
            <a:endParaRPr lang="en-US" sz="1200" b="1">
              <a:latin typeface="Garamond"/>
              <a:ea typeface="Garamond"/>
              <a:cs typeface="Garamond"/>
              <a:sym typeface="Garamond"/>
            </a:endParaRPr>
          </a:p>
          <a:p>
            <a:pPr lvl="0">
              <a:buSzPts val="1800"/>
            </a:pPr>
            <a:endParaRPr lang="en-US" sz="1200" b="1">
              <a:latin typeface="Garamond"/>
              <a:ea typeface="Garamond"/>
              <a:cs typeface="Garamond"/>
              <a:sym typeface="Garamond"/>
            </a:endParaRPr>
          </a:p>
          <a:p>
            <a:pPr lvl="0">
              <a:buSzPts val="1800"/>
            </a:pPr>
            <a:endParaRPr lang="en-US" sz="1200">
              <a:latin typeface="Garamond"/>
              <a:ea typeface="Garamond"/>
              <a:cs typeface="Garamond"/>
              <a:sym typeface="Garamond"/>
            </a:endParaRPr>
          </a:p>
          <a:p>
            <a:pPr lvl="0">
              <a:buSzPts val="1800"/>
            </a:pPr>
            <a:r>
              <a:rPr lang="en-US" sz="1200">
                <a:latin typeface="Garamond"/>
                <a:ea typeface="Garamond"/>
                <a:cs typeface="Garamond"/>
                <a:sym typeface="Garamond"/>
              </a:rPr>
              <a:t>Everything Goes Through A Warehouse </a:t>
            </a:r>
            <a:endParaRPr lang="en-US" sz="1200"/>
          </a:p>
          <a:p>
            <a:pPr lvl="0">
              <a:buSzPts val="1800"/>
            </a:pPr>
            <a:endParaRPr lang="en-US" sz="1200">
              <a:latin typeface="Garamond"/>
              <a:ea typeface="Garamond"/>
              <a:cs typeface="Garamond"/>
              <a:sym typeface="Garamond"/>
            </a:endParaRPr>
          </a:p>
          <a:p>
            <a:pPr lvl="0">
              <a:buSzPts val="1800"/>
            </a:pPr>
            <a:r>
              <a:rPr lang="en-US" sz="1200">
                <a:latin typeface="Garamond"/>
                <a:ea typeface="Garamond"/>
                <a:cs typeface="Garamond"/>
                <a:sym typeface="Garamond"/>
              </a:rPr>
              <a:t>There Are No Substitutes</a:t>
            </a:r>
            <a:endParaRPr lang="en-US" sz="1200"/>
          </a:p>
          <a:p>
            <a:pPr lvl="0">
              <a:buSzPts val="1800"/>
            </a:pPr>
            <a:endParaRPr lang="en-US" sz="1200">
              <a:latin typeface="Garamond"/>
              <a:ea typeface="Garamond"/>
              <a:cs typeface="Garamond"/>
              <a:sym typeface="Garamond"/>
            </a:endParaRPr>
          </a:p>
          <a:p>
            <a:pPr lvl="0">
              <a:buSzPts val="1800"/>
            </a:pPr>
            <a:r>
              <a:rPr lang="en-US" sz="1200">
                <a:latin typeface="Garamond"/>
                <a:ea typeface="Garamond"/>
                <a:cs typeface="Garamond"/>
                <a:sym typeface="Garamond"/>
              </a:rPr>
              <a:t>Low Turnover Costs - Multiple Uses</a:t>
            </a:r>
            <a:endParaRPr lang="en-US" sz="1200"/>
          </a:p>
          <a:p>
            <a:pPr lvl="0">
              <a:buSzPts val="1800"/>
            </a:pPr>
            <a:endParaRPr lang="en-US" sz="1200">
              <a:latin typeface="Garamond"/>
              <a:ea typeface="Garamond"/>
              <a:cs typeface="Garamond"/>
              <a:sym typeface="Garamond"/>
            </a:endParaRPr>
          </a:p>
          <a:p>
            <a:pPr lvl="0">
              <a:buSzPts val="1800"/>
            </a:pPr>
            <a:r>
              <a:rPr lang="en-US" sz="1200">
                <a:latin typeface="Garamond"/>
                <a:ea typeface="Garamond"/>
                <a:cs typeface="Garamond"/>
                <a:sym typeface="Garamond"/>
              </a:rPr>
              <a:t>E-Commerce (18% Of Retail Sales)</a:t>
            </a:r>
          </a:p>
          <a:p>
            <a:pPr lvl="0">
              <a:buSzPts val="1800"/>
            </a:pPr>
            <a:endParaRPr lang="en-US" sz="1200">
              <a:latin typeface="Garamond"/>
              <a:ea typeface="Garamond"/>
              <a:cs typeface="Garamond"/>
              <a:sym typeface="Garamond"/>
            </a:endParaRPr>
          </a:p>
          <a:p>
            <a:pPr lvl="0">
              <a:buSzPts val="1800"/>
            </a:pPr>
            <a:r>
              <a:rPr lang="en-US" sz="1200">
                <a:latin typeface="Garamond"/>
                <a:ea typeface="Garamond"/>
                <a:cs typeface="Garamond"/>
                <a:sym typeface="Garamond"/>
              </a:rPr>
              <a:t>Essential And Hated! – Barriers To Entry</a:t>
            </a:r>
          </a:p>
          <a:p>
            <a:endParaRPr lang="en-US" b="1"/>
          </a:p>
        </p:txBody>
      </p:sp>
      <p:sp>
        <p:nvSpPr>
          <p:cNvPr id="4" name="Slide Number Placeholder 3"/>
          <p:cNvSpPr>
            <a:spLocks noGrp="1"/>
          </p:cNvSpPr>
          <p:nvPr>
            <p:ph type="sldNum" sz="quarter" idx="5"/>
          </p:nvPr>
        </p:nvSpPr>
        <p:spPr/>
        <p:txBody>
          <a:bodyPr/>
          <a:lstStyle/>
          <a:p>
            <a:fld id="{CD834DAD-DF98-44E2-A25C-0E8DEB5DEE33}" type="slidenum">
              <a:rPr lang="en-US" smtClean="0"/>
              <a:t>6</a:t>
            </a:fld>
            <a:endParaRPr lang="en-US"/>
          </a:p>
        </p:txBody>
      </p:sp>
    </p:spTree>
    <p:extLst>
      <p:ext uri="{BB962C8B-B14F-4D97-AF65-F5344CB8AC3E}">
        <p14:creationId xmlns:p14="http://schemas.microsoft.com/office/powerpoint/2010/main" val="157718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7</a:t>
            </a:fld>
            <a:endParaRPr lang="en-US"/>
          </a:p>
        </p:txBody>
      </p:sp>
    </p:spTree>
    <p:extLst>
      <p:ext uri="{BB962C8B-B14F-4D97-AF65-F5344CB8AC3E}">
        <p14:creationId xmlns:p14="http://schemas.microsoft.com/office/powerpoint/2010/main" val="3321472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sz="1200">
              <a:latin typeface="+mn-lt"/>
              <a:ea typeface="Calibri"/>
              <a:cs typeface="Calibri"/>
              <a:sym typeface="Calibri"/>
            </a:endParaRPr>
          </a:p>
          <a:p>
            <a:pPr marL="0" lvl="0" indent="0" algn="l" rtl="0">
              <a:spcBef>
                <a:spcPts val="0"/>
              </a:spcBef>
              <a:spcAft>
                <a:spcPts val="0"/>
              </a:spcAft>
              <a:buNone/>
            </a:pPr>
            <a:r>
              <a:rPr lang="en-US" sz="1200">
                <a:latin typeface="+mn-lt"/>
                <a:ea typeface="Calibri"/>
                <a:cs typeface="Calibri"/>
                <a:sym typeface="Calibri"/>
              </a:rPr>
              <a:t>Lack of SUPPLY – </a:t>
            </a:r>
            <a:endParaRPr lang="en-US"/>
          </a:p>
          <a:p>
            <a:pPr marL="0" lvl="0" indent="0" algn="l" rtl="0">
              <a:spcBef>
                <a:spcPts val="0"/>
              </a:spcBef>
              <a:spcAft>
                <a:spcPts val="0"/>
              </a:spcAft>
              <a:buNone/>
            </a:pPr>
            <a:r>
              <a:rPr lang="en-US" sz="1200">
                <a:latin typeface="+mn-lt"/>
                <a:ea typeface="Calibri"/>
                <a:cs typeface="Calibri"/>
                <a:sym typeface="Calibri"/>
              </a:rPr>
              <a:t>Demand continues to OUTPACE SUPPLY. </a:t>
            </a:r>
            <a:endParaRPr lang="en-US"/>
          </a:p>
          <a:p>
            <a:pPr marL="0" lvl="0" indent="0" algn="l" rtl="0">
              <a:spcBef>
                <a:spcPts val="0"/>
              </a:spcBef>
              <a:spcAft>
                <a:spcPts val="0"/>
              </a:spcAft>
              <a:buNone/>
            </a:pPr>
            <a:r>
              <a:rPr lang="en-US" sz="1200">
                <a:latin typeface="+mn-lt"/>
                <a:ea typeface="Calibri"/>
                <a:cs typeface="Calibri"/>
                <a:sym typeface="Calibri"/>
              </a:rPr>
              <a:t>Further accelerate value creation. </a:t>
            </a:r>
            <a:endParaRPr lang="en-US"/>
          </a:p>
          <a:p>
            <a:pPr marL="0" lvl="0" indent="0" algn="l" rtl="0">
              <a:spcBef>
                <a:spcPts val="0"/>
              </a:spcBef>
              <a:spcAft>
                <a:spcPts val="0"/>
              </a:spcAft>
              <a:buNone/>
            </a:pPr>
            <a:r>
              <a:rPr lang="en-US" sz="1200">
                <a:latin typeface="+mn-lt"/>
                <a:ea typeface="Calibri"/>
                <a:cs typeface="Calibri"/>
                <a:sym typeface="Calibri"/>
              </a:rPr>
              <a:t>Client has UPDATED SUPPLY &amp; DEMAND DATA</a:t>
            </a:r>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8</a:t>
            </a:fld>
            <a:endParaRPr lang="en-US"/>
          </a:p>
        </p:txBody>
      </p:sp>
    </p:spTree>
    <p:extLst>
      <p:ext uri="{BB962C8B-B14F-4D97-AF65-F5344CB8AC3E}">
        <p14:creationId xmlns:p14="http://schemas.microsoft.com/office/powerpoint/2010/main" val="4122012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834DAD-DF98-44E2-A25C-0E8DEB5DEE33}" type="slidenum">
              <a:rPr lang="en-US" smtClean="0"/>
              <a:t>11</a:t>
            </a:fld>
            <a:endParaRPr lang="en-US"/>
          </a:p>
        </p:txBody>
      </p:sp>
    </p:spTree>
    <p:extLst>
      <p:ext uri="{BB962C8B-B14F-4D97-AF65-F5344CB8AC3E}">
        <p14:creationId xmlns:p14="http://schemas.microsoft.com/office/powerpoint/2010/main" val="337854729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solidFill>
          <a:schemeClr val="accent5">
            <a:alpha val="10000"/>
          </a:schemeClr>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E5DD444-7F8A-D000-4CA4-F7081B7413D5}"/>
              </a:ext>
            </a:extLst>
          </p:cNvPr>
          <p:cNvCxnSpPr>
            <a:cxnSpLocks/>
          </p:cNvCxnSpPr>
          <p:nvPr userDrawn="1"/>
        </p:nvCxnSpPr>
        <p:spPr>
          <a:xfrm>
            <a:off x="407963" y="1589649"/>
            <a:ext cx="1097758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uilding with a balcony&#10;&#10;Description automatically generated with medium confidence">
            <a:extLst>
              <a:ext uri="{FF2B5EF4-FFF2-40B4-BE49-F238E27FC236}">
                <a16:creationId xmlns:a16="http://schemas.microsoft.com/office/drawing/2014/main" id="{3971811B-CB21-FF8D-2648-07D4BDBDA4DC}"/>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rcRect t="11062" r="38260" b="12231"/>
          <a:stretch/>
        </p:blipFill>
        <p:spPr>
          <a:xfrm>
            <a:off x="6391926" y="98471"/>
            <a:ext cx="5800074" cy="6759530"/>
          </a:xfrm>
          <a:prstGeom prst="rect">
            <a:avLst/>
          </a:prstGeom>
        </p:spPr>
      </p:pic>
      <p:sp>
        <p:nvSpPr>
          <p:cNvPr id="4" name="Title 1">
            <a:extLst>
              <a:ext uri="{FF2B5EF4-FFF2-40B4-BE49-F238E27FC236}">
                <a16:creationId xmlns:a16="http://schemas.microsoft.com/office/drawing/2014/main" id="{F0DB81B1-0F1B-A94F-5B4A-66DD5072830E}"/>
              </a:ext>
            </a:extLst>
          </p:cNvPr>
          <p:cNvSpPr>
            <a:spLocks noGrp="1"/>
          </p:cNvSpPr>
          <p:nvPr>
            <p:ph type="ctrTitle" hasCustomPrompt="1"/>
          </p:nvPr>
        </p:nvSpPr>
        <p:spPr>
          <a:xfrm>
            <a:off x="845293" y="2519296"/>
            <a:ext cx="5583644" cy="1883593"/>
          </a:xfrm>
          <a:prstGeom prst="rect">
            <a:avLst/>
          </a:prstGeom>
        </p:spPr>
        <p:txBody>
          <a:bodyPr wrap="square" lIns="0" tIns="0" rIns="0" bIns="0" anchor="t" anchorCtr="0">
            <a:noAutofit/>
          </a:bodyPr>
          <a:lstStyle>
            <a:lvl1pPr algn="l">
              <a:lnSpc>
                <a:spcPct val="80000"/>
              </a:lnSpc>
              <a:defRPr sz="8000" b="0" cap="none" baseline="0">
                <a:solidFill>
                  <a:schemeClr val="accent6"/>
                </a:solidFill>
                <a:latin typeface="+mj-lt"/>
              </a:defRPr>
            </a:lvl1pPr>
          </a:lstStyle>
          <a:p>
            <a:r>
              <a:rPr lang="en-US"/>
              <a:t>Title Here</a:t>
            </a:r>
            <a:br>
              <a:rPr lang="en-US"/>
            </a:br>
            <a:r>
              <a:rPr lang="en-US"/>
              <a:t>1-2 Lines</a:t>
            </a:r>
          </a:p>
        </p:txBody>
      </p:sp>
      <p:sp>
        <p:nvSpPr>
          <p:cNvPr id="5" name="Rectangle 4">
            <a:extLst>
              <a:ext uri="{FF2B5EF4-FFF2-40B4-BE49-F238E27FC236}">
                <a16:creationId xmlns:a16="http://schemas.microsoft.com/office/drawing/2014/main" id="{E7EE9355-CA90-FC22-3490-83E607EA4AF9}"/>
              </a:ext>
            </a:extLst>
          </p:cNvPr>
          <p:cNvSpPr/>
          <p:nvPr userDrawn="1"/>
        </p:nvSpPr>
        <p:spPr>
          <a:xfrm>
            <a:off x="0" y="0"/>
            <a:ext cx="12192000" cy="98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107F0719-F821-B824-B5CB-4287BFAE02E3}"/>
              </a:ext>
            </a:extLst>
          </p:cNvPr>
          <p:cNvCxnSpPr>
            <a:cxnSpLocks/>
          </p:cNvCxnSpPr>
          <p:nvPr userDrawn="1"/>
        </p:nvCxnSpPr>
        <p:spPr>
          <a:xfrm>
            <a:off x="845294" y="1589649"/>
            <a:ext cx="695641"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B0EA7EE4-D2DE-2F54-6152-FADFB512B7BD}"/>
              </a:ext>
            </a:extLst>
          </p:cNvPr>
          <p:cNvSpPr>
            <a:spLocks noGrp="1"/>
          </p:cNvSpPr>
          <p:nvPr>
            <p:ph type="subTitle" idx="1" hasCustomPrompt="1"/>
          </p:nvPr>
        </p:nvSpPr>
        <p:spPr>
          <a:xfrm>
            <a:off x="845293" y="5165855"/>
            <a:ext cx="2910778" cy="640080"/>
          </a:xfrm>
          <a:prstGeom prst="rect">
            <a:avLst/>
          </a:prstGeom>
          <a:solidFill>
            <a:schemeClr val="accent1"/>
          </a:solidFill>
        </p:spPr>
        <p:txBody>
          <a:bodyPr lIns="0" tIns="0" rIns="0" bIns="0" anchor="ctr" anchorCtr="0">
            <a:noAutofit/>
          </a:bodyPr>
          <a:lstStyle>
            <a:lvl1pPr marL="0" indent="0" algn="ctr">
              <a:lnSpc>
                <a:spcPct val="100000"/>
              </a:lnSpc>
              <a:spcBef>
                <a:spcPts val="0"/>
              </a:spcBef>
              <a:buNone/>
              <a:defRPr sz="2400" spc="300">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DATE HERE</a:t>
            </a:r>
          </a:p>
        </p:txBody>
      </p:sp>
      <p:cxnSp>
        <p:nvCxnSpPr>
          <p:cNvPr id="13" name="Straight Connector 12">
            <a:extLst>
              <a:ext uri="{FF2B5EF4-FFF2-40B4-BE49-F238E27FC236}">
                <a16:creationId xmlns:a16="http://schemas.microsoft.com/office/drawing/2014/main" id="{50BFA523-AD60-C3F8-FE55-DA4CA43DA382}"/>
              </a:ext>
            </a:extLst>
          </p:cNvPr>
          <p:cNvCxnSpPr/>
          <p:nvPr userDrawn="1"/>
        </p:nvCxnSpPr>
        <p:spPr>
          <a:xfrm>
            <a:off x="401638" y="1589649"/>
            <a:ext cx="0" cy="524724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B8E8A45-101A-C659-0CA8-14C654DCE564}"/>
              </a:ext>
            </a:extLst>
          </p:cNvPr>
          <p:cNvPicPr>
            <a:picLocks noChangeAspect="1"/>
          </p:cNvPicPr>
          <p:nvPr userDrawn="1"/>
        </p:nvPicPr>
        <p:blipFill>
          <a:blip r:embed="rId4"/>
          <a:stretch>
            <a:fillRect/>
          </a:stretch>
        </p:blipFill>
        <p:spPr>
          <a:xfrm>
            <a:off x="439813" y="497013"/>
            <a:ext cx="1633006" cy="558191"/>
          </a:xfrm>
          <a:prstGeom prst="rect">
            <a:avLst/>
          </a:prstGeom>
        </p:spPr>
      </p:pic>
    </p:spTree>
    <p:extLst>
      <p:ext uri="{BB962C8B-B14F-4D97-AF65-F5344CB8AC3E}">
        <p14:creationId xmlns:p14="http://schemas.microsoft.com/office/powerpoint/2010/main" val="3804459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hasCustomPrompt="1"/>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401638" y="1146175"/>
            <a:ext cx="11385550" cy="44815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78998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hasCustomPrompt="1"/>
          </p:nvPr>
        </p:nvSpPr>
        <p:spPr/>
        <p:txBody>
          <a:bodyPr/>
          <a:lstStyle>
            <a:lvl1pPr>
              <a:defRPr/>
            </a:lvl1pPr>
          </a:lstStyle>
          <a:p>
            <a:r>
              <a:rPr lang="en-US"/>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843112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ABE5B3-470A-4DEB-9F72-3889582A49A4}"/>
              </a:ext>
            </a:extLst>
          </p:cNvPr>
          <p:cNvSpPr>
            <a:spLocks noGrp="1"/>
          </p:cNvSpPr>
          <p:nvPr>
            <p:ph type="title" hasCustomPrompt="1"/>
          </p:nvPr>
        </p:nvSpPr>
        <p:spPr>
          <a:xfrm>
            <a:off x="411478" y="401016"/>
            <a:ext cx="11369047" cy="447558"/>
          </a:xfrm>
        </p:spPr>
        <p:txBody>
          <a:bodyPr/>
          <a:lstStyle/>
          <a:p>
            <a:r>
              <a:rPr lang="en-US"/>
              <a:t>CLICK TO EDIT MASTER TITLE STYLE</a:t>
            </a: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411479" y="900567"/>
            <a:ext cx="11369047" cy="556755"/>
          </a:xfrm>
        </p:spPr>
        <p:txBody>
          <a:bodyPr>
            <a:spAutoFit/>
          </a:bodyPr>
          <a:lstStyle>
            <a:lvl1pPr marL="0" indent="0">
              <a:lnSpc>
                <a:spcPct val="90000"/>
              </a:lnSpc>
              <a:spcBef>
                <a:spcPts val="0"/>
              </a:spcBef>
              <a:buNone/>
              <a:defRPr sz="2000">
                <a:solidFill>
                  <a:schemeClr val="accent2"/>
                </a:solidFill>
              </a:defRPr>
            </a:lvl1pPr>
          </a:lstStyle>
          <a:p>
            <a:pPr lvl="0"/>
            <a:r>
              <a:rPr lang="en-US"/>
              <a:t>Subtitle</a:t>
            </a:r>
            <a:br>
              <a:rPr lang="en-US"/>
            </a:br>
            <a:endParaRPr lang="en-US"/>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858903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72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345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79" y="404922"/>
            <a:ext cx="11369043" cy="447558"/>
          </a:xfrm>
          <a:prstGeom prst="rect">
            <a:avLst/>
          </a:prstGeom>
        </p:spPr>
        <p:txBody>
          <a:bodyPr vert="horz" lIns="0" tIns="0" rIns="0" bIns="0" rtlCol="0" anchor="ctr" anchorCtr="0">
            <a:spAutoFit/>
          </a:bodyPr>
          <a:lstStyle/>
          <a:p>
            <a:r>
              <a:rPr lang="en-US"/>
              <a:t>CLICK TO EDIT MASTER TITLE STYLE</a:t>
            </a:r>
          </a:p>
        </p:txBody>
      </p:sp>
      <p:sp>
        <p:nvSpPr>
          <p:cNvPr id="14" name="TextBox 13"/>
          <p:cNvSpPr txBox="1"/>
          <p:nvPr userDrawn="1"/>
        </p:nvSpPr>
        <p:spPr>
          <a:xfrm>
            <a:off x="11622847" y="6487550"/>
            <a:ext cx="157678" cy="138499"/>
          </a:xfrm>
          <a:prstGeom prst="rect">
            <a:avLst/>
          </a:prstGeom>
          <a:noFill/>
        </p:spPr>
        <p:txBody>
          <a:bodyPr wrap="square" lIns="0" tIns="0" rIns="0" bIns="0" rtlCol="0" anchor="ctr" anchorCtr="0">
            <a:spAutoFit/>
          </a:bodyPr>
          <a:lstStyle/>
          <a:p>
            <a:pPr algn="r"/>
            <a:fld id="{996B5273-46EB-4870-A6B0-6E7F43CBD6D0}" type="slidenum">
              <a:rPr lang="en-US" sz="900" smtClean="0">
                <a:solidFill>
                  <a:schemeClr val="accent6"/>
                </a:solidFill>
              </a:rPr>
              <a:pPr algn="r"/>
              <a:t>‹#›</a:t>
            </a:fld>
            <a:endParaRPr lang="en-US" sz="1350">
              <a:solidFill>
                <a:schemeClr val="accent6"/>
              </a:solidFill>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411480" y="1146174"/>
            <a:ext cx="11369040" cy="447149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9199168" y="6487550"/>
            <a:ext cx="2336803" cy="138499"/>
          </a:xfrm>
          <a:prstGeom prst="rect">
            <a:avLst/>
          </a:prstGeom>
          <a:noFill/>
        </p:spPr>
        <p:txBody>
          <a:bodyPr wrap="square" lIns="0" tIns="0" rIns="0" bIns="0" rtlCol="0" anchor="ctr" anchorCtr="0">
            <a:spAutoFit/>
          </a:bodyPr>
          <a:lstStyle/>
          <a:p>
            <a:pPr algn="r"/>
            <a:r>
              <a:rPr lang="en-US" sz="900">
                <a:solidFill>
                  <a:schemeClr val="accent6"/>
                </a:solidFill>
              </a:rPr>
              <a:t>© 2024 The O’Donnell Group   | </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411478" y="5768975"/>
            <a:ext cx="11369047" cy="365125"/>
          </a:xfrm>
          <a:prstGeom prst="rect">
            <a:avLst/>
          </a:prstGeom>
        </p:spPr>
        <p:txBody>
          <a:bodyPr vert="horz" lIns="0" tIns="0" rIns="0" bIns="0" rtlCol="0" anchor="b"/>
          <a:lstStyle>
            <a:lvl1pPr algn="l">
              <a:defRPr sz="900">
                <a:solidFill>
                  <a:schemeClr val="accent6"/>
                </a:solidFill>
              </a:defRPr>
            </a:lvl1pPr>
          </a:lstStyle>
          <a:p>
            <a:endParaRPr lang="en-US"/>
          </a:p>
        </p:txBody>
      </p:sp>
      <p:cxnSp>
        <p:nvCxnSpPr>
          <p:cNvPr id="8" name="Straight Connector 7">
            <a:extLst>
              <a:ext uri="{FF2B5EF4-FFF2-40B4-BE49-F238E27FC236}">
                <a16:creationId xmlns:a16="http://schemas.microsoft.com/office/drawing/2014/main" id="{FA5A984C-D046-228F-4C18-9DAABDAD50D7}"/>
              </a:ext>
            </a:extLst>
          </p:cNvPr>
          <p:cNvCxnSpPr/>
          <p:nvPr userDrawn="1"/>
        </p:nvCxnSpPr>
        <p:spPr>
          <a:xfrm>
            <a:off x="0" y="6280220"/>
            <a:ext cx="121919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89C3C4F-5E24-D2C3-69A9-7D12271602A7}"/>
              </a:ext>
            </a:extLst>
          </p:cNvPr>
          <p:cNvSpPr/>
          <p:nvPr userDrawn="1"/>
        </p:nvSpPr>
        <p:spPr>
          <a:xfrm>
            <a:off x="0" y="6833379"/>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6C71C63-56AE-CFEC-6D5C-5FA4193A7239}"/>
              </a:ext>
            </a:extLst>
          </p:cNvPr>
          <p:cNvPicPr>
            <a:picLocks noChangeAspect="1"/>
          </p:cNvPicPr>
          <p:nvPr userDrawn="1"/>
        </p:nvPicPr>
        <p:blipFill>
          <a:blip r:embed="rId8"/>
          <a:stretch>
            <a:fillRect/>
          </a:stretch>
        </p:blipFill>
        <p:spPr>
          <a:xfrm>
            <a:off x="411478" y="6414954"/>
            <a:ext cx="817487" cy="279432"/>
          </a:xfrm>
          <a:prstGeom prst="rect">
            <a:avLst/>
          </a:prstGeom>
        </p:spPr>
      </p:pic>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32" r:id="rId1"/>
    <p:sldLayoutId id="2147483825" r:id="rId2"/>
    <p:sldLayoutId id="2147483831" r:id="rId3"/>
    <p:sldLayoutId id="2147483828" r:id="rId4"/>
    <p:sldLayoutId id="2147483827" r:id="rId5"/>
    <p:sldLayoutId id="2147483833" r:id="rId6"/>
  </p:sldLayoutIdLst>
  <p:hf sldNum="0" hdr="0" ftr="0" dt="0"/>
  <p:txStyles>
    <p:titleStyle>
      <a:lvl1pPr algn="l" defTabSz="914400" rtl="0" eaLnBrk="1" latinLnBrk="0" hangingPunct="1">
        <a:lnSpc>
          <a:spcPct val="90000"/>
        </a:lnSpc>
        <a:spcBef>
          <a:spcPct val="0"/>
        </a:spcBef>
        <a:buNone/>
        <a:defRPr sz="3200" b="0" kern="1200" cap="none" baseline="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2000" kern="1200">
          <a:solidFill>
            <a:schemeClr val="accent6"/>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800" kern="1200">
          <a:solidFill>
            <a:schemeClr val="accent6"/>
          </a:solidFill>
          <a:latin typeface="+mn-lt"/>
          <a:ea typeface="+mn-ea"/>
          <a:cs typeface="+mn-cs"/>
        </a:defRPr>
      </a:lvl2pPr>
      <a:lvl3pPr marL="365760" indent="-182880" algn="l" defTabSz="914400" rtl="0" eaLnBrk="1" latinLnBrk="0" hangingPunct="1">
        <a:lnSpc>
          <a:spcPct val="100000"/>
        </a:lnSpc>
        <a:spcBef>
          <a:spcPts val="600"/>
        </a:spcBef>
        <a:buClr>
          <a:schemeClr val="accent6"/>
        </a:buClr>
        <a:buFont typeface="Arial" panose="020B0604020202020204" pitchFamily="34" charset="0"/>
        <a:buChar char="–"/>
        <a:defRPr sz="1600" kern="1200">
          <a:solidFill>
            <a:schemeClr val="accent6"/>
          </a:solidFill>
          <a:latin typeface="+mn-lt"/>
          <a:ea typeface="+mn-ea"/>
          <a:cs typeface="+mn-cs"/>
        </a:defRPr>
      </a:lvl3pPr>
      <a:lvl4pPr marL="548640" indent="-182880"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accent6"/>
          </a:solidFill>
          <a:latin typeface="+mn-lt"/>
          <a:ea typeface="+mn-ea"/>
          <a:cs typeface="+mn-cs"/>
        </a:defRPr>
      </a:lvl4pPr>
      <a:lvl5pPr marL="731520" indent="-182880" algn="l" defTabSz="914400" rtl="0" eaLnBrk="1" latinLnBrk="0" hangingPunct="1">
        <a:lnSpc>
          <a:spcPct val="100000"/>
        </a:lnSpc>
        <a:spcBef>
          <a:spcPts val="600"/>
        </a:spcBef>
        <a:buClr>
          <a:schemeClr val="accent6"/>
        </a:buClr>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53" userDrawn="1">
          <p15:clr>
            <a:srgbClr val="F26B43"/>
          </p15:clr>
        </p15:guide>
        <p15:guide id="4" pos="7425" userDrawn="1">
          <p15:clr>
            <a:srgbClr val="F26B43"/>
          </p15:clr>
        </p15:guide>
        <p15:guide id="5" orient="horz" pos="722" userDrawn="1">
          <p15:clr>
            <a:srgbClr val="F26B43"/>
          </p15:clr>
        </p15:guide>
        <p15:guide id="6" orient="horz" pos="3864" userDrawn="1">
          <p15:clr>
            <a:srgbClr val="F26B43"/>
          </p15:clr>
        </p15:guide>
        <p15:guide id="7" orient="horz" pos="260" userDrawn="1">
          <p15:clr>
            <a:srgbClr val="F26B43"/>
          </p15:clr>
        </p15:guide>
        <p15:guide id="8" orient="horz" pos="3633" userDrawn="1">
          <p15:clr>
            <a:srgbClr val="F26B43"/>
          </p15:clr>
        </p15:guide>
        <p15:guide id="9" orient="horz" pos="3545" userDrawn="1">
          <p15:clr>
            <a:srgbClr val="F26B43"/>
          </p15:clr>
        </p15:guide>
        <p15:guide id="10" orient="horz" pos="88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01.svg"/><Relationship Id="rId5" Type="http://schemas.openxmlformats.org/officeDocument/2006/relationships/image" Target="../media/image100.svg"/><Relationship Id="rId4" Type="http://schemas.openxmlformats.org/officeDocument/2006/relationships/image" Target="../media/image99.sv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04.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03.svg"/><Relationship Id="rId5" Type="http://schemas.openxmlformats.org/officeDocument/2006/relationships/image" Target="../media/image102.sv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07.svg"/><Relationship Id="rId5" Type="http://schemas.openxmlformats.org/officeDocument/2006/relationships/image" Target="../media/image106.svg"/><Relationship Id="rId4" Type="http://schemas.openxmlformats.org/officeDocument/2006/relationships/image" Target="../media/image105.sv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chart" Target="../charts/chart5.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16.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0.svg"/><Relationship Id="rId7" Type="http://schemas.openxmlformats.org/officeDocument/2006/relationships/image" Target="../media/image114.svg"/><Relationship Id="rId12" Type="http://schemas.microsoft.com/office/2007/relationships/hdphoto" Target="../media/hdphoto2.wdp"/><Relationship Id="rId2" Type="http://schemas.openxmlformats.org/officeDocument/2006/relationships/image" Target="../media/image109.jpeg"/><Relationship Id="rId1" Type="http://schemas.openxmlformats.org/officeDocument/2006/relationships/slideLayout" Target="../slideLayouts/slideLayout4.xml"/><Relationship Id="rId6" Type="http://schemas.openxmlformats.org/officeDocument/2006/relationships/image" Target="../media/image113.svg"/><Relationship Id="rId11" Type="http://schemas.openxmlformats.org/officeDocument/2006/relationships/image" Target="../media/image20.png"/><Relationship Id="rId5" Type="http://schemas.openxmlformats.org/officeDocument/2006/relationships/image" Target="../media/image112.svg"/><Relationship Id="rId10" Type="http://schemas.openxmlformats.org/officeDocument/2006/relationships/image" Target="../media/image117.svg"/><Relationship Id="rId4" Type="http://schemas.openxmlformats.org/officeDocument/2006/relationships/image" Target="../media/image111.svg"/><Relationship Id="rId9" Type="http://schemas.openxmlformats.org/officeDocument/2006/relationships/image" Target="../media/image116.svg"/></Relationships>
</file>

<file path=ppt/slides/_rels/slide1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3.jpeg"/><Relationship Id="rId1" Type="http://schemas.openxmlformats.org/officeDocument/2006/relationships/slideLayout" Target="../slideLayouts/slideLayout3.xml"/><Relationship Id="rId5" Type="http://schemas.openxmlformats.org/officeDocument/2006/relationships/image" Target="../media/image120.svg"/><Relationship Id="rId4" Type="http://schemas.openxmlformats.org/officeDocument/2006/relationships/image" Target="../media/image1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3.jpeg"/><Relationship Id="rId1" Type="http://schemas.openxmlformats.org/officeDocument/2006/relationships/slideLayout" Target="../slideLayouts/slideLayout3.xml"/><Relationship Id="rId5" Type="http://schemas.openxmlformats.org/officeDocument/2006/relationships/image" Target="../media/image120.svg"/><Relationship Id="rId4" Type="http://schemas.openxmlformats.org/officeDocument/2006/relationships/image" Target="../media/image122.png"/></Relationships>
</file>

<file path=ppt/slides/_rels/slide1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3.jpeg"/><Relationship Id="rId1" Type="http://schemas.openxmlformats.org/officeDocument/2006/relationships/slideLayout" Target="../slideLayouts/slideLayout3.xml"/><Relationship Id="rId5" Type="http://schemas.openxmlformats.org/officeDocument/2006/relationships/image" Target="../media/image120.svg"/><Relationship Id="rId4" Type="http://schemas.openxmlformats.org/officeDocument/2006/relationships/image" Target="../media/image12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120.sv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92.jpeg"/><Relationship Id="rId1" Type="http://schemas.openxmlformats.org/officeDocument/2006/relationships/slideLayout" Target="../slideLayouts/slideLayout4.xml"/><Relationship Id="rId5" Type="http://schemas.openxmlformats.org/officeDocument/2006/relationships/image" Target="../media/image128.svg"/><Relationship Id="rId4" Type="http://schemas.openxmlformats.org/officeDocument/2006/relationships/image" Target="../media/image127.sv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6.png"/><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9.png"/><Relationship Id="rId1" Type="http://schemas.openxmlformats.org/officeDocument/2006/relationships/slideLayout" Target="../slideLayouts/slideLayout6.xml"/><Relationship Id="rId4" Type="http://schemas.openxmlformats.org/officeDocument/2006/relationships/image" Target="../media/image130.png"/></Relationships>
</file>

<file path=ppt/slides/_rels/slide26.xml.rels><?xml version="1.0" encoding="UTF-8" standalone="yes"?>
<Relationships xmlns="http://schemas.openxmlformats.org/package/2006/relationships"><Relationship Id="rId2" Type="http://schemas.microsoft.com/office/2018/10/relationships/comments" Target="../comments/modernComment_1A9_9039051C.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sv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microsoft.com/office/2007/relationships/hdphoto" Target="../media/hdphoto2.wdp"/><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1.png"/></Relationships>
</file>

<file path=ppt/slides/_rels/slide5.xml.rels><?xml version="1.0" encoding="UTF-8" standalone="yes"?>
<Relationships xmlns="http://schemas.openxmlformats.org/package/2006/relationships"><Relationship Id="rId26" Type="http://schemas.openxmlformats.org/officeDocument/2006/relationships/image" Target="../media/image43.png"/><Relationship Id="rId21" Type="http://schemas.openxmlformats.org/officeDocument/2006/relationships/image" Target="../media/image38.png"/><Relationship Id="rId42" Type="http://schemas.openxmlformats.org/officeDocument/2006/relationships/image" Target="../media/image59.png"/><Relationship Id="rId47" Type="http://schemas.openxmlformats.org/officeDocument/2006/relationships/image" Target="../media/image64.png"/><Relationship Id="rId63" Type="http://schemas.openxmlformats.org/officeDocument/2006/relationships/image" Target="../media/image80.jpeg"/><Relationship Id="rId68" Type="http://schemas.openxmlformats.org/officeDocument/2006/relationships/image" Target="../media/image85.png"/><Relationship Id="rId7"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33.png"/><Relationship Id="rId29" Type="http://schemas.openxmlformats.org/officeDocument/2006/relationships/image" Target="../media/image46.png"/><Relationship Id="rId11" Type="http://schemas.openxmlformats.org/officeDocument/2006/relationships/image" Target="../media/image28.jpeg"/><Relationship Id="rId24" Type="http://schemas.openxmlformats.org/officeDocument/2006/relationships/image" Target="../media/image41.png"/><Relationship Id="rId32" Type="http://schemas.openxmlformats.org/officeDocument/2006/relationships/image" Target="../media/image49.jpeg"/><Relationship Id="rId37" Type="http://schemas.openxmlformats.org/officeDocument/2006/relationships/image" Target="../media/image54.png"/><Relationship Id="rId40" Type="http://schemas.openxmlformats.org/officeDocument/2006/relationships/image" Target="../media/image57.png"/><Relationship Id="rId45" Type="http://schemas.openxmlformats.org/officeDocument/2006/relationships/image" Target="../media/image62.png"/><Relationship Id="rId53" Type="http://schemas.openxmlformats.org/officeDocument/2006/relationships/image" Target="../media/image70.png"/><Relationship Id="rId58" Type="http://schemas.openxmlformats.org/officeDocument/2006/relationships/image" Target="../media/image75.png"/><Relationship Id="rId66" Type="http://schemas.openxmlformats.org/officeDocument/2006/relationships/image" Target="../media/image83.jpeg"/><Relationship Id="rId5" Type="http://schemas.openxmlformats.org/officeDocument/2006/relationships/image" Target="../media/image22.png"/><Relationship Id="rId61" Type="http://schemas.openxmlformats.org/officeDocument/2006/relationships/image" Target="../media/image78.jpeg"/><Relationship Id="rId19" Type="http://schemas.openxmlformats.org/officeDocument/2006/relationships/image" Target="../media/image36.png"/><Relationship Id="rId14" Type="http://schemas.openxmlformats.org/officeDocument/2006/relationships/image" Target="../media/image31.jpe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2.jpeg"/><Relationship Id="rId43" Type="http://schemas.openxmlformats.org/officeDocument/2006/relationships/image" Target="../media/image60.png"/><Relationship Id="rId48" Type="http://schemas.openxmlformats.org/officeDocument/2006/relationships/image" Target="../media/image65.png"/><Relationship Id="rId56" Type="http://schemas.openxmlformats.org/officeDocument/2006/relationships/image" Target="../media/image73.jpeg"/><Relationship Id="rId64" Type="http://schemas.openxmlformats.org/officeDocument/2006/relationships/image" Target="../media/image81.png"/><Relationship Id="rId69" Type="http://schemas.openxmlformats.org/officeDocument/2006/relationships/image" Target="../media/image20.png"/><Relationship Id="rId8" Type="http://schemas.openxmlformats.org/officeDocument/2006/relationships/image" Target="../media/image25.jpeg"/><Relationship Id="rId51" Type="http://schemas.openxmlformats.org/officeDocument/2006/relationships/image" Target="../media/image68.png"/><Relationship Id="rId3" Type="http://schemas.openxmlformats.org/officeDocument/2006/relationships/image" Target="../media/image11.jpe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jpeg"/><Relationship Id="rId33" Type="http://schemas.openxmlformats.org/officeDocument/2006/relationships/image" Target="../media/image50.png"/><Relationship Id="rId38" Type="http://schemas.openxmlformats.org/officeDocument/2006/relationships/image" Target="../media/image55.png"/><Relationship Id="rId46" Type="http://schemas.openxmlformats.org/officeDocument/2006/relationships/image" Target="../media/image63.png"/><Relationship Id="rId59" Type="http://schemas.openxmlformats.org/officeDocument/2006/relationships/image" Target="../media/image76.png"/><Relationship Id="rId67" Type="http://schemas.openxmlformats.org/officeDocument/2006/relationships/image" Target="../media/image84.png"/><Relationship Id="rId20" Type="http://schemas.openxmlformats.org/officeDocument/2006/relationships/image" Target="../media/image37.jpeg"/><Relationship Id="rId41" Type="http://schemas.openxmlformats.org/officeDocument/2006/relationships/image" Target="../media/image58.png"/><Relationship Id="rId54" Type="http://schemas.openxmlformats.org/officeDocument/2006/relationships/image" Target="../media/image71.png"/><Relationship Id="rId62" Type="http://schemas.openxmlformats.org/officeDocument/2006/relationships/image" Target="../media/image79.png"/><Relationship Id="rId70" Type="http://schemas.microsoft.com/office/2007/relationships/hdphoto" Target="../media/hdphoto2.wdp"/><Relationship Id="rId1" Type="http://schemas.openxmlformats.org/officeDocument/2006/relationships/slideLayout" Target="../slideLayouts/slideLayout3.xml"/><Relationship Id="rId6" Type="http://schemas.openxmlformats.org/officeDocument/2006/relationships/image" Target="../media/image23.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36" Type="http://schemas.openxmlformats.org/officeDocument/2006/relationships/image" Target="../media/image53.png"/><Relationship Id="rId49" Type="http://schemas.openxmlformats.org/officeDocument/2006/relationships/image" Target="../media/image66.png"/><Relationship Id="rId57" Type="http://schemas.openxmlformats.org/officeDocument/2006/relationships/image" Target="../media/image74.png"/><Relationship Id="rId10" Type="http://schemas.openxmlformats.org/officeDocument/2006/relationships/image" Target="../media/image27.png"/><Relationship Id="rId31" Type="http://schemas.openxmlformats.org/officeDocument/2006/relationships/image" Target="../media/image48.jpeg"/><Relationship Id="rId44" Type="http://schemas.openxmlformats.org/officeDocument/2006/relationships/image" Target="../media/image61.png"/><Relationship Id="rId52" Type="http://schemas.openxmlformats.org/officeDocument/2006/relationships/image" Target="../media/image69.jpeg"/><Relationship Id="rId60" Type="http://schemas.openxmlformats.org/officeDocument/2006/relationships/image" Target="../media/image77.png"/><Relationship Id="rId65" Type="http://schemas.openxmlformats.org/officeDocument/2006/relationships/image" Target="../media/image82.png"/><Relationship Id="rId4" Type="http://schemas.openxmlformats.org/officeDocument/2006/relationships/image" Target="../media/image21.jpeg"/><Relationship Id="rId9" Type="http://schemas.openxmlformats.org/officeDocument/2006/relationships/image" Target="../media/image26.png"/><Relationship Id="rId13" Type="http://schemas.openxmlformats.org/officeDocument/2006/relationships/image" Target="../media/image30.png"/><Relationship Id="rId18" Type="http://schemas.openxmlformats.org/officeDocument/2006/relationships/image" Target="../media/image35.png"/><Relationship Id="rId39" Type="http://schemas.openxmlformats.org/officeDocument/2006/relationships/image" Target="../media/image56.jpeg"/><Relationship Id="rId34" Type="http://schemas.openxmlformats.org/officeDocument/2006/relationships/image" Target="../media/image51.png"/><Relationship Id="rId50" Type="http://schemas.openxmlformats.org/officeDocument/2006/relationships/image" Target="../media/image67.jpeg"/><Relationship Id="rId55" Type="http://schemas.openxmlformats.org/officeDocument/2006/relationships/image" Target="../media/image72.png"/></Relationships>
</file>

<file path=ppt/slides/_rels/slide6.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6.png"/><Relationship Id="rId7" Type="http://schemas.openxmlformats.org/officeDocument/2006/relationships/image" Target="../media/image89.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8.svg"/><Relationship Id="rId5" Type="http://schemas.openxmlformats.org/officeDocument/2006/relationships/image" Target="../media/image87.sv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95.svg"/><Relationship Id="rId5" Type="http://schemas.openxmlformats.org/officeDocument/2006/relationships/image" Target="../media/image94.svg"/><Relationship Id="rId4" Type="http://schemas.openxmlformats.org/officeDocument/2006/relationships/image" Target="../media/image93.svg"/></Relationships>
</file>

<file path=ppt/slides/_rels/slide9.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2.jpeg"/><Relationship Id="rId1" Type="http://schemas.openxmlformats.org/officeDocument/2006/relationships/slideLayout" Target="../slideLayouts/slideLayout4.xml"/><Relationship Id="rId5" Type="http://schemas.openxmlformats.org/officeDocument/2006/relationships/image" Target="../media/image98.svg"/><Relationship Id="rId4" Type="http://schemas.openxmlformats.org/officeDocument/2006/relationships/image" Target="../media/image9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131C57-4817-6431-E7F4-E5981ADDAAF5}"/>
              </a:ext>
            </a:extLst>
          </p:cNvPr>
          <p:cNvSpPr>
            <a:spLocks noGrp="1"/>
          </p:cNvSpPr>
          <p:nvPr>
            <p:ph type="ctrTitle"/>
          </p:nvPr>
        </p:nvSpPr>
        <p:spPr>
          <a:xfrm>
            <a:off x="845293" y="2045163"/>
            <a:ext cx="5250707" cy="1990610"/>
          </a:xfrm>
        </p:spPr>
        <p:txBody>
          <a:bodyPr wrap="square">
            <a:spAutoFit/>
          </a:bodyPr>
          <a:lstStyle/>
          <a:p>
            <a:r>
              <a:rPr lang="en-US" sz="4000" b="1">
                <a:solidFill>
                  <a:schemeClr val="accent1"/>
                </a:solidFill>
              </a:rPr>
              <a:t>Value-Add </a:t>
            </a:r>
            <a:br>
              <a:rPr lang="en-US" sz="4000" b="1">
                <a:solidFill>
                  <a:schemeClr val="accent1"/>
                </a:solidFill>
              </a:rPr>
            </a:br>
            <a:r>
              <a:rPr lang="en-US" sz="4000" b="1">
                <a:solidFill>
                  <a:schemeClr val="accent1"/>
                </a:solidFill>
              </a:rPr>
              <a:t>Industrial Investment Opportunity with World-Class Sponsor</a:t>
            </a:r>
          </a:p>
        </p:txBody>
      </p:sp>
      <p:sp>
        <p:nvSpPr>
          <p:cNvPr id="5" name="Subtitle 4">
            <a:extLst>
              <a:ext uri="{FF2B5EF4-FFF2-40B4-BE49-F238E27FC236}">
                <a16:creationId xmlns:a16="http://schemas.microsoft.com/office/drawing/2014/main" id="{C12C2BF0-4052-9BBD-8D90-09F7FA9545ED}"/>
              </a:ext>
            </a:extLst>
          </p:cNvPr>
          <p:cNvSpPr>
            <a:spLocks noGrp="1"/>
          </p:cNvSpPr>
          <p:nvPr>
            <p:ph type="subTitle" idx="1"/>
          </p:nvPr>
        </p:nvSpPr>
        <p:spPr>
          <a:xfrm>
            <a:off x="845293" y="5165855"/>
            <a:ext cx="5250707" cy="601533"/>
          </a:xfrm>
        </p:spPr>
        <p:txBody>
          <a:bodyPr>
            <a:normAutofit/>
          </a:bodyPr>
          <a:lstStyle/>
          <a:p>
            <a:r>
              <a:rPr lang="en-US" sz="2000"/>
              <a:t>Investor Overview, 2026</a:t>
            </a:r>
          </a:p>
        </p:txBody>
      </p:sp>
      <p:sp>
        <p:nvSpPr>
          <p:cNvPr id="7" name="TextBox 6">
            <a:extLst>
              <a:ext uri="{FF2B5EF4-FFF2-40B4-BE49-F238E27FC236}">
                <a16:creationId xmlns:a16="http://schemas.microsoft.com/office/drawing/2014/main" id="{64244C1A-C49C-A0CD-F429-022073196B26}"/>
              </a:ext>
            </a:extLst>
          </p:cNvPr>
          <p:cNvSpPr txBox="1"/>
          <p:nvPr/>
        </p:nvSpPr>
        <p:spPr>
          <a:xfrm>
            <a:off x="845293" y="4231482"/>
            <a:ext cx="5250707" cy="738664"/>
          </a:xfrm>
          <a:prstGeom prst="rect">
            <a:avLst/>
          </a:prstGeom>
          <a:noFill/>
        </p:spPr>
        <p:txBody>
          <a:bodyPr wrap="square" lIns="0" tIns="0" rIns="0" bIns="0">
            <a:normAutofit/>
          </a:bodyPr>
          <a:lstStyle/>
          <a:p>
            <a:r>
              <a:rPr lang="en-US" sz="2400">
                <a:effectLst/>
              </a:rPr>
              <a:t>A Historic Buying Opportunity for Industrial Real Estate</a:t>
            </a:r>
            <a:endParaRPr lang="en-US" sz="2400"/>
          </a:p>
        </p:txBody>
      </p:sp>
    </p:spTree>
    <p:extLst>
      <p:ext uri="{BB962C8B-B14F-4D97-AF65-F5344CB8AC3E}">
        <p14:creationId xmlns:p14="http://schemas.microsoft.com/office/powerpoint/2010/main" val="3788388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B90A32E-F3CD-53FA-5607-604F2DC2AD9E}"/>
              </a:ext>
            </a:extLst>
          </p:cNvPr>
          <p:cNvPicPr>
            <a:picLocks noChangeAspect="1"/>
          </p:cNvPicPr>
          <p:nvPr/>
        </p:nvPicPr>
        <p:blipFill rotWithShape="1">
          <a:blip r:embed="rId3"/>
          <a:srcRect t="41033" b="6971"/>
          <a:stretch>
            <a:fillRect/>
          </a:stretch>
        </p:blipFill>
        <p:spPr>
          <a:xfrm>
            <a:off x="0" y="-1"/>
            <a:ext cx="12192000" cy="1406523"/>
          </a:xfrm>
          <a:prstGeom prst="rect">
            <a:avLst/>
          </a:prstGeom>
        </p:spPr>
      </p:pic>
      <p:sp>
        <p:nvSpPr>
          <p:cNvPr id="19" name="Rectangle 18">
            <a:extLst>
              <a:ext uri="{FF2B5EF4-FFF2-40B4-BE49-F238E27FC236}">
                <a16:creationId xmlns:a16="http://schemas.microsoft.com/office/drawing/2014/main" id="{48D53EAE-03EF-E319-0501-EA6152456C67}"/>
              </a:ext>
            </a:extLst>
          </p:cNvPr>
          <p:cNvSpPr/>
          <p:nvPr/>
        </p:nvSpPr>
        <p:spPr>
          <a:xfrm>
            <a:off x="0" y="-1"/>
            <a:ext cx="12192000" cy="1406523"/>
          </a:xfrm>
          <a:prstGeom prst="rect">
            <a:avLst/>
          </a:prstGeom>
          <a:gradFill>
            <a:gsLst>
              <a:gs pos="100000">
                <a:srgbClr val="000514">
                  <a:alpha val="95000"/>
                </a:srgbClr>
              </a:gs>
              <a:gs pos="54000">
                <a:srgbClr val="00102F">
                  <a:alpha val="90000"/>
                </a:srgbClr>
              </a:gs>
              <a:gs pos="0">
                <a:schemeClr val="accent1">
                  <a:alpha val="9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3B71592-C81D-B756-C64C-DCB604AFCAF8}"/>
              </a:ext>
            </a:extLst>
          </p:cNvPr>
          <p:cNvSpPr>
            <a:spLocks noGrp="1"/>
          </p:cNvSpPr>
          <p:nvPr>
            <p:ph type="title"/>
          </p:nvPr>
        </p:nvSpPr>
        <p:spPr/>
        <p:txBody>
          <a:bodyPr anchor="t" anchorCtr="0"/>
          <a:lstStyle/>
          <a:p>
            <a:r>
              <a:rPr lang="en-US">
                <a:solidFill>
                  <a:schemeClr val="bg1"/>
                </a:solidFill>
              </a:rPr>
              <a:t>INFILL INDUSTRIAL: THE MOST DEFENSIBLE SLICE OF COMMERCIAL REAL ESTATE</a:t>
            </a:r>
          </a:p>
        </p:txBody>
      </p:sp>
      <p:sp>
        <p:nvSpPr>
          <p:cNvPr id="93" name="Footer Placeholder 92">
            <a:extLst>
              <a:ext uri="{FF2B5EF4-FFF2-40B4-BE49-F238E27FC236}">
                <a16:creationId xmlns:a16="http://schemas.microsoft.com/office/drawing/2014/main" id="{8D21916E-09C4-5CED-5820-FE97C798DAEE}"/>
              </a:ext>
            </a:extLst>
          </p:cNvPr>
          <p:cNvSpPr>
            <a:spLocks noGrp="1"/>
          </p:cNvSpPr>
          <p:nvPr>
            <p:ph type="ftr" sz="quarter" idx="12"/>
          </p:nvPr>
        </p:nvSpPr>
        <p:spPr/>
        <p:txBody>
          <a:bodyPr/>
          <a:lstStyle/>
          <a:p>
            <a:r>
              <a:rPr lang="en-US"/>
              <a:t>Sources: Green Street Industrial Outlook 2026; Bloomberg Economics; JLL; Cushman &amp; Wakefield; TBRC; The Reshoring Initiative.</a:t>
            </a:r>
          </a:p>
        </p:txBody>
      </p:sp>
      <p:cxnSp>
        <p:nvCxnSpPr>
          <p:cNvPr id="5" name="Straight Connector 4">
            <a:extLst>
              <a:ext uri="{FF2B5EF4-FFF2-40B4-BE49-F238E27FC236}">
                <a16:creationId xmlns:a16="http://schemas.microsoft.com/office/drawing/2014/main" id="{06D98962-7CEC-7A8A-6498-6A74D4F86218}"/>
              </a:ext>
            </a:extLst>
          </p:cNvPr>
          <p:cNvCxnSpPr/>
          <p:nvPr/>
        </p:nvCxnSpPr>
        <p:spPr>
          <a:xfrm>
            <a:off x="411479" y="2838023"/>
            <a:ext cx="56845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5BD65F1-8BF7-5EFC-D4E5-6935869DC5E2}"/>
              </a:ext>
            </a:extLst>
          </p:cNvPr>
          <p:cNvCxnSpPr/>
          <p:nvPr/>
        </p:nvCxnSpPr>
        <p:spPr>
          <a:xfrm>
            <a:off x="411479" y="4430353"/>
            <a:ext cx="56845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8BC500D7-A39F-D887-A718-05731BE1FCC7}"/>
              </a:ext>
            </a:extLst>
          </p:cNvPr>
          <p:cNvSpPr txBox="1">
            <a:spLocks/>
          </p:cNvSpPr>
          <p:nvPr/>
        </p:nvSpPr>
        <p:spPr>
          <a:xfrm>
            <a:off x="1465212" y="1745623"/>
            <a:ext cx="4630788" cy="838691"/>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buClr>
                <a:schemeClr val="accent1"/>
              </a:buClr>
            </a:pPr>
            <a:r>
              <a:rPr lang="en-US" sz="2000" b="1">
                <a:solidFill>
                  <a:schemeClr val="accent1"/>
                </a:solidFill>
              </a:rPr>
              <a:t>Irreplaceable Locations</a:t>
            </a:r>
          </a:p>
          <a:p>
            <a:pPr>
              <a:spcBef>
                <a:spcPts val="300"/>
              </a:spcBef>
              <a:buClr>
                <a:schemeClr val="accent1"/>
              </a:buClr>
            </a:pPr>
            <a:r>
              <a:rPr lang="en-US" sz="1600">
                <a:solidFill>
                  <a:schemeClr val="accent6"/>
                </a:solidFill>
              </a:rPr>
              <a:t>Critical proximity to dense urban populations, seaports, and airports — the geography of last-mile delivery.</a:t>
            </a:r>
          </a:p>
        </p:txBody>
      </p:sp>
      <p:sp>
        <p:nvSpPr>
          <p:cNvPr id="8" name="Oval 7">
            <a:extLst>
              <a:ext uri="{FF2B5EF4-FFF2-40B4-BE49-F238E27FC236}">
                <a16:creationId xmlns:a16="http://schemas.microsoft.com/office/drawing/2014/main" id="{F08FB726-7CEB-1EAB-6A37-2BB5EFFE9C04}"/>
              </a:ext>
            </a:extLst>
          </p:cNvPr>
          <p:cNvSpPr/>
          <p:nvPr/>
        </p:nvSpPr>
        <p:spPr>
          <a:xfrm>
            <a:off x="411479" y="1712953"/>
            <a:ext cx="778163" cy="778163"/>
          </a:xfrm>
          <a:prstGeom prst="ellipse">
            <a:avLst/>
          </a:prstGeom>
          <a:solidFill>
            <a:schemeClr val="accent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5480D077-1C1A-DAFA-51E4-EC00897AF083}"/>
              </a:ext>
            </a:extLst>
          </p:cNvPr>
          <p:cNvSpPr txBox="1">
            <a:spLocks/>
          </p:cNvSpPr>
          <p:nvPr/>
        </p:nvSpPr>
        <p:spPr>
          <a:xfrm>
            <a:off x="1465212" y="4684063"/>
            <a:ext cx="4630788" cy="1084912"/>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buClr>
                <a:schemeClr val="accent1"/>
              </a:buClr>
            </a:pPr>
            <a:r>
              <a:rPr lang="en-US" sz="2000" b="1">
                <a:solidFill>
                  <a:schemeClr val="accent1"/>
                </a:solidFill>
              </a:rPr>
              <a:t>Critical, Sticky Infrastructure</a:t>
            </a:r>
          </a:p>
          <a:p>
            <a:pPr>
              <a:spcBef>
                <a:spcPts val="300"/>
              </a:spcBef>
              <a:buClr>
                <a:schemeClr val="accent1"/>
              </a:buClr>
            </a:pPr>
            <a:r>
              <a:rPr lang="en-US" sz="1600">
                <a:solidFill>
                  <a:schemeClr val="accent6"/>
                </a:solidFill>
              </a:rPr>
              <a:t>Warehousing is ~4-6% of an occupier's logistics cost — too operationally embedded to relocate. Tenants stay &amp; vacancy rates are tight. </a:t>
            </a:r>
          </a:p>
        </p:txBody>
      </p:sp>
      <p:sp>
        <p:nvSpPr>
          <p:cNvPr id="12" name="Oval 11">
            <a:extLst>
              <a:ext uri="{FF2B5EF4-FFF2-40B4-BE49-F238E27FC236}">
                <a16:creationId xmlns:a16="http://schemas.microsoft.com/office/drawing/2014/main" id="{842A33E4-A64C-BFB4-36B8-BF88B2A049DD}"/>
              </a:ext>
            </a:extLst>
          </p:cNvPr>
          <p:cNvSpPr/>
          <p:nvPr/>
        </p:nvSpPr>
        <p:spPr>
          <a:xfrm>
            <a:off x="411479" y="4684063"/>
            <a:ext cx="778163" cy="778163"/>
          </a:xfrm>
          <a:prstGeom prst="ellipse">
            <a:avLst/>
          </a:prstGeom>
          <a:solidFill>
            <a:schemeClr val="accent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62F0340-C54D-79CD-4AAE-C438D983F9FE}"/>
              </a:ext>
            </a:extLst>
          </p:cNvPr>
          <p:cNvSpPr>
            <a:spLocks/>
          </p:cNvSpPr>
          <p:nvPr/>
        </p:nvSpPr>
        <p:spPr>
          <a:xfrm>
            <a:off x="6371570" y="1712953"/>
            <a:ext cx="5399113" cy="4056022"/>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9" name="Footer Placeholder 2">
            <a:extLst>
              <a:ext uri="{FF2B5EF4-FFF2-40B4-BE49-F238E27FC236}">
                <a16:creationId xmlns:a16="http://schemas.microsoft.com/office/drawing/2014/main" id="{FD3DC468-8291-0F3A-6CE1-BC2FF876374A}"/>
              </a:ext>
            </a:extLst>
          </p:cNvPr>
          <p:cNvSpPr txBox="1">
            <a:spLocks/>
          </p:cNvSpPr>
          <p:nvPr/>
        </p:nvSpPr>
        <p:spPr>
          <a:xfrm>
            <a:off x="1465212" y="3091732"/>
            <a:ext cx="4630788" cy="1084912"/>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buClr>
                <a:schemeClr val="accent1"/>
              </a:buClr>
            </a:pPr>
            <a:r>
              <a:rPr lang="en-US" sz="2000" b="1">
                <a:solidFill>
                  <a:schemeClr val="accent1"/>
                </a:solidFill>
              </a:rPr>
              <a:t>Structurally Supply-Constrained</a:t>
            </a:r>
          </a:p>
          <a:p>
            <a:pPr>
              <a:spcBef>
                <a:spcPts val="300"/>
              </a:spcBef>
              <a:buClr>
                <a:schemeClr val="accent1"/>
              </a:buClr>
            </a:pPr>
            <a:r>
              <a:rPr lang="en-US" sz="1600">
                <a:solidFill>
                  <a:schemeClr val="accent6"/>
                </a:solidFill>
              </a:rPr>
              <a:t>Municipalities limit new infill development through zoning, aesthetics, and regulation. Land is scarce, construction is expensive.</a:t>
            </a:r>
          </a:p>
        </p:txBody>
      </p:sp>
      <p:sp>
        <p:nvSpPr>
          <p:cNvPr id="21" name="Oval 20">
            <a:extLst>
              <a:ext uri="{FF2B5EF4-FFF2-40B4-BE49-F238E27FC236}">
                <a16:creationId xmlns:a16="http://schemas.microsoft.com/office/drawing/2014/main" id="{0C00A5E5-643B-BE91-4396-71C9AB3EADDF}"/>
              </a:ext>
            </a:extLst>
          </p:cNvPr>
          <p:cNvSpPr/>
          <p:nvPr/>
        </p:nvSpPr>
        <p:spPr>
          <a:xfrm>
            <a:off x="411479" y="3091732"/>
            <a:ext cx="778163" cy="778163"/>
          </a:xfrm>
          <a:prstGeom prst="ellipse">
            <a:avLst/>
          </a:prstGeom>
          <a:solidFill>
            <a:schemeClr val="accent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266;p24">
            <a:extLst>
              <a:ext uri="{FF2B5EF4-FFF2-40B4-BE49-F238E27FC236}">
                <a16:creationId xmlns:a16="http://schemas.microsoft.com/office/drawing/2014/main" id="{E2E07EF0-911D-4EE0-7AF2-A39B4C3AD2C8}"/>
              </a:ext>
            </a:extLst>
          </p:cNvPr>
          <p:cNvSpPr/>
          <p:nvPr/>
        </p:nvSpPr>
        <p:spPr>
          <a:xfrm>
            <a:off x="6562754" y="1956933"/>
            <a:ext cx="5016744" cy="469324"/>
          </a:xfrm>
          <a:prstGeom prst="rect">
            <a:avLst/>
          </a:prstGeom>
          <a:solidFill>
            <a:schemeClr val="accent5"/>
          </a:solidFill>
          <a:ln>
            <a:noFill/>
          </a:ln>
        </p:spPr>
        <p:txBody>
          <a:bodyPr spcFirstLastPara="1" wrap="square" lIns="45700" tIns="45700" rIns="45700" bIns="45700" anchor="ctr" anchorCtr="0">
            <a:normAutofit/>
          </a:bodyPr>
          <a:lstStyle/>
          <a:p>
            <a:pPr marL="0" marR="0" lvl="0" indent="0" algn="ctr" defTabSz="457200" rtl="0" eaLnBrk="1" fontAlgn="auto" latinLnBrk="0" hangingPunct="1">
              <a:lnSpc>
                <a:spcPct val="100000"/>
              </a:lnSpc>
              <a:spcBef>
                <a:spcPts val="0"/>
              </a:spcBef>
              <a:spcAft>
                <a:spcPts val="0"/>
              </a:spcAft>
              <a:buClr>
                <a:srgbClr val="FFFFFF"/>
              </a:buClr>
              <a:buSzPts val="1600"/>
              <a:buFont typeface="Garamond"/>
              <a:buNone/>
              <a:tabLst/>
              <a:defRPr/>
            </a:pPr>
            <a:r>
              <a:rPr kumimoji="0" lang="en-US" b="1" i="0" u="none" strike="noStrike" kern="1200" cap="none" spc="0" normalizeH="0" baseline="0" noProof="0">
                <a:ln>
                  <a:noFill/>
                </a:ln>
                <a:solidFill>
                  <a:srgbClr val="FFFFFF"/>
                </a:solidFill>
                <a:effectLst/>
                <a:uLnTx/>
                <a:uFillTx/>
                <a:latin typeface="Garamond"/>
                <a:ea typeface="Garamond"/>
                <a:cs typeface="Garamond"/>
                <a:sym typeface="Garamond"/>
              </a:rPr>
              <a:t>INDUSTRIAL BY THE NUMBERS</a:t>
            </a:r>
          </a:p>
        </p:txBody>
      </p:sp>
      <p:grpSp>
        <p:nvGrpSpPr>
          <p:cNvPr id="90" name="Group 89">
            <a:extLst>
              <a:ext uri="{FF2B5EF4-FFF2-40B4-BE49-F238E27FC236}">
                <a16:creationId xmlns:a16="http://schemas.microsoft.com/office/drawing/2014/main" id="{9C1309AB-49CD-E353-6B8D-F561980D63E9}"/>
              </a:ext>
            </a:extLst>
          </p:cNvPr>
          <p:cNvGrpSpPr/>
          <p:nvPr/>
        </p:nvGrpSpPr>
        <p:grpSpPr>
          <a:xfrm>
            <a:off x="6562754" y="2667838"/>
            <a:ext cx="5016743" cy="705450"/>
            <a:chOff x="6562754" y="2808696"/>
            <a:chExt cx="5016743" cy="705450"/>
          </a:xfrm>
        </p:grpSpPr>
        <p:sp>
          <p:nvSpPr>
            <p:cNvPr id="77" name="Footer Placeholder 2">
              <a:extLst>
                <a:ext uri="{FF2B5EF4-FFF2-40B4-BE49-F238E27FC236}">
                  <a16:creationId xmlns:a16="http://schemas.microsoft.com/office/drawing/2014/main" id="{2ED09CE8-3F72-1FA6-0EFF-3A49014CE57F}"/>
                </a:ext>
              </a:extLst>
            </p:cNvPr>
            <p:cNvSpPr txBox="1">
              <a:spLocks/>
            </p:cNvSpPr>
            <p:nvPr/>
          </p:nvSpPr>
          <p:spPr>
            <a:xfrm>
              <a:off x="7890932" y="2808696"/>
              <a:ext cx="3688565" cy="705450"/>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300"/>
                </a:spcBef>
                <a:buClr>
                  <a:schemeClr val="accent1"/>
                </a:buClr>
              </a:pPr>
              <a:r>
                <a:rPr lang="en-US" sz="1600">
                  <a:solidFill>
                    <a:schemeClr val="accent6"/>
                  </a:solidFill>
                </a:rPr>
                <a:t>Industrial cap-ex as % of NOI — </a:t>
              </a:r>
              <a:r>
                <a:rPr lang="en-US" sz="1600" b="1">
                  <a:solidFill>
                    <a:schemeClr val="accent6"/>
                  </a:solidFill>
                </a:rPr>
                <a:t>lowest of any major property type.</a:t>
              </a:r>
            </a:p>
            <a:p>
              <a:pPr>
                <a:lnSpc>
                  <a:spcPct val="90000"/>
                </a:lnSpc>
                <a:spcBef>
                  <a:spcPts val="300"/>
                </a:spcBef>
                <a:buClr>
                  <a:schemeClr val="accent1"/>
                </a:buClr>
              </a:pPr>
              <a:r>
                <a:rPr lang="en-US" sz="1600">
                  <a:solidFill>
                    <a:schemeClr val="accent6"/>
                  </a:solidFill>
                </a:rPr>
                <a:t>(Office 29% · Strip 22% · Mall 17%)</a:t>
              </a:r>
            </a:p>
          </p:txBody>
        </p:sp>
        <p:sp>
          <p:nvSpPr>
            <p:cNvPr id="78" name="Footer Placeholder 2">
              <a:extLst>
                <a:ext uri="{FF2B5EF4-FFF2-40B4-BE49-F238E27FC236}">
                  <a16:creationId xmlns:a16="http://schemas.microsoft.com/office/drawing/2014/main" id="{EA56F1D0-8A3D-AB2B-0F24-2B8B9760E5EA}"/>
                </a:ext>
              </a:extLst>
            </p:cNvPr>
            <p:cNvSpPr txBox="1">
              <a:spLocks/>
            </p:cNvSpPr>
            <p:nvPr/>
          </p:nvSpPr>
          <p:spPr>
            <a:xfrm>
              <a:off x="6562754" y="2808696"/>
              <a:ext cx="1136992" cy="503536"/>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3600" b="1">
                  <a:solidFill>
                    <a:schemeClr val="accent1"/>
                  </a:solidFill>
                </a:rPr>
                <a:t>14%</a:t>
              </a:r>
            </a:p>
          </p:txBody>
        </p:sp>
      </p:grpSp>
      <p:cxnSp>
        <p:nvCxnSpPr>
          <p:cNvPr id="79" name="Straight Connector 78">
            <a:extLst>
              <a:ext uri="{FF2B5EF4-FFF2-40B4-BE49-F238E27FC236}">
                <a16:creationId xmlns:a16="http://schemas.microsoft.com/office/drawing/2014/main" id="{A8E45BB3-CF90-1ED9-344B-26D7B2B76BDA}"/>
              </a:ext>
            </a:extLst>
          </p:cNvPr>
          <p:cNvCxnSpPr/>
          <p:nvPr/>
        </p:nvCxnSpPr>
        <p:spPr>
          <a:xfrm>
            <a:off x="6562754" y="3614869"/>
            <a:ext cx="501674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387A6987-9D83-AB6F-07A5-0B6067B2B1F0}"/>
              </a:ext>
            </a:extLst>
          </p:cNvPr>
          <p:cNvGrpSpPr/>
          <p:nvPr/>
        </p:nvGrpSpPr>
        <p:grpSpPr>
          <a:xfrm>
            <a:off x="6562754" y="3856450"/>
            <a:ext cx="5016743" cy="503536"/>
            <a:chOff x="6562754" y="4108128"/>
            <a:chExt cx="5016743" cy="503536"/>
          </a:xfrm>
        </p:grpSpPr>
        <p:sp>
          <p:nvSpPr>
            <p:cNvPr id="81" name="Footer Placeholder 2">
              <a:extLst>
                <a:ext uri="{FF2B5EF4-FFF2-40B4-BE49-F238E27FC236}">
                  <a16:creationId xmlns:a16="http://schemas.microsoft.com/office/drawing/2014/main" id="{D52F8F37-6250-0328-8D75-E2AB32348CAB}"/>
                </a:ext>
              </a:extLst>
            </p:cNvPr>
            <p:cNvSpPr txBox="1">
              <a:spLocks/>
            </p:cNvSpPr>
            <p:nvPr/>
          </p:nvSpPr>
          <p:spPr>
            <a:xfrm>
              <a:off x="7890932" y="4137207"/>
              <a:ext cx="3688565" cy="445378"/>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300"/>
                </a:spcBef>
                <a:buClr>
                  <a:schemeClr val="accent1"/>
                </a:buClr>
              </a:pPr>
              <a:r>
                <a:rPr lang="en-US" sz="1600">
                  <a:solidFill>
                    <a:schemeClr val="accent6"/>
                  </a:solidFill>
                </a:rPr>
                <a:t>Industrial's share of total CRE value today, </a:t>
              </a:r>
              <a:br>
                <a:rPr lang="en-US" sz="1600">
                  <a:solidFill>
                    <a:schemeClr val="accent6"/>
                  </a:solidFill>
                </a:rPr>
              </a:br>
              <a:r>
                <a:rPr lang="en-US" sz="1600" b="1">
                  <a:solidFill>
                    <a:schemeClr val="accent6"/>
                  </a:solidFill>
                </a:rPr>
                <a:t>up from 15% post-GFC.</a:t>
              </a:r>
            </a:p>
          </p:txBody>
        </p:sp>
        <p:sp>
          <p:nvSpPr>
            <p:cNvPr id="82" name="Footer Placeholder 2">
              <a:extLst>
                <a:ext uri="{FF2B5EF4-FFF2-40B4-BE49-F238E27FC236}">
                  <a16:creationId xmlns:a16="http://schemas.microsoft.com/office/drawing/2014/main" id="{A523E89C-F9E6-02FB-CCD5-04DE2F7AF19C}"/>
                </a:ext>
              </a:extLst>
            </p:cNvPr>
            <p:cNvSpPr txBox="1">
              <a:spLocks/>
            </p:cNvSpPr>
            <p:nvPr/>
          </p:nvSpPr>
          <p:spPr>
            <a:xfrm>
              <a:off x="6562754" y="4108128"/>
              <a:ext cx="1136992" cy="503536"/>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3600" b="1">
                  <a:solidFill>
                    <a:schemeClr val="accent1"/>
                  </a:solidFill>
                </a:rPr>
                <a:t>23%</a:t>
              </a:r>
            </a:p>
          </p:txBody>
        </p:sp>
      </p:grpSp>
      <p:grpSp>
        <p:nvGrpSpPr>
          <p:cNvPr id="88" name="Group 87">
            <a:extLst>
              <a:ext uri="{FF2B5EF4-FFF2-40B4-BE49-F238E27FC236}">
                <a16:creationId xmlns:a16="http://schemas.microsoft.com/office/drawing/2014/main" id="{ABF7D566-B85A-F957-185E-821483E1C64F}"/>
              </a:ext>
            </a:extLst>
          </p:cNvPr>
          <p:cNvGrpSpPr/>
          <p:nvPr/>
        </p:nvGrpSpPr>
        <p:grpSpPr>
          <a:xfrm>
            <a:off x="6562754" y="4843148"/>
            <a:ext cx="5016743" cy="666977"/>
            <a:chOff x="6562754" y="5306604"/>
            <a:chExt cx="5016743" cy="666977"/>
          </a:xfrm>
        </p:grpSpPr>
        <p:sp>
          <p:nvSpPr>
            <p:cNvPr id="84" name="Footer Placeholder 2">
              <a:extLst>
                <a:ext uri="{FF2B5EF4-FFF2-40B4-BE49-F238E27FC236}">
                  <a16:creationId xmlns:a16="http://schemas.microsoft.com/office/drawing/2014/main" id="{A239CEA3-00BA-A613-CF04-A9BE8C2F1747}"/>
                </a:ext>
              </a:extLst>
            </p:cNvPr>
            <p:cNvSpPr txBox="1">
              <a:spLocks/>
            </p:cNvSpPr>
            <p:nvPr/>
          </p:nvSpPr>
          <p:spPr>
            <a:xfrm>
              <a:off x="7890932" y="5306604"/>
              <a:ext cx="3688565" cy="666977"/>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300"/>
                </a:spcBef>
                <a:buClr>
                  <a:schemeClr val="accent1"/>
                </a:buClr>
              </a:pPr>
              <a:r>
                <a:rPr lang="en-US" sz="1600">
                  <a:solidFill>
                    <a:schemeClr val="accent6"/>
                  </a:solidFill>
                </a:rPr>
                <a:t>Industrial values over the last 5 years. </a:t>
              </a:r>
              <a:br>
                <a:rPr lang="en-US" sz="1600">
                  <a:solidFill>
                    <a:schemeClr val="accent6"/>
                  </a:solidFill>
                </a:rPr>
              </a:br>
              <a:r>
                <a:rPr lang="en-US" sz="1600" b="1">
                  <a:solidFill>
                    <a:schemeClr val="accent6"/>
                  </a:solidFill>
                </a:rPr>
                <a:t>#2 long-term unlevered returns of any major property type </a:t>
              </a:r>
              <a:r>
                <a:rPr lang="en-US" sz="1600">
                  <a:solidFill>
                    <a:schemeClr val="accent6"/>
                  </a:solidFill>
                </a:rPr>
                <a:t>(10.4% over 20 yrs).</a:t>
              </a:r>
            </a:p>
          </p:txBody>
        </p:sp>
        <p:sp>
          <p:nvSpPr>
            <p:cNvPr id="85" name="Footer Placeholder 2">
              <a:extLst>
                <a:ext uri="{FF2B5EF4-FFF2-40B4-BE49-F238E27FC236}">
                  <a16:creationId xmlns:a16="http://schemas.microsoft.com/office/drawing/2014/main" id="{99DCCC94-46BD-9DFC-7913-30A12C77CF68}"/>
                </a:ext>
              </a:extLst>
            </p:cNvPr>
            <p:cNvSpPr txBox="1">
              <a:spLocks/>
            </p:cNvSpPr>
            <p:nvPr/>
          </p:nvSpPr>
          <p:spPr>
            <a:xfrm>
              <a:off x="6562754" y="5306604"/>
              <a:ext cx="1136992" cy="503536"/>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3600" b="1">
                  <a:solidFill>
                    <a:schemeClr val="accent1"/>
                  </a:solidFill>
                </a:rPr>
                <a:t>+40%</a:t>
              </a:r>
            </a:p>
          </p:txBody>
        </p:sp>
      </p:grpSp>
      <p:cxnSp>
        <p:nvCxnSpPr>
          <p:cNvPr id="86" name="Straight Connector 85">
            <a:extLst>
              <a:ext uri="{FF2B5EF4-FFF2-40B4-BE49-F238E27FC236}">
                <a16:creationId xmlns:a16="http://schemas.microsoft.com/office/drawing/2014/main" id="{E39DCC42-9FE8-5C31-5BED-6B6E8AD27FD0}"/>
              </a:ext>
            </a:extLst>
          </p:cNvPr>
          <p:cNvCxnSpPr/>
          <p:nvPr/>
        </p:nvCxnSpPr>
        <p:spPr>
          <a:xfrm>
            <a:off x="6562754" y="4601567"/>
            <a:ext cx="501674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9" name="Graphic 98">
            <a:extLst>
              <a:ext uri="{FF2B5EF4-FFF2-40B4-BE49-F238E27FC236}">
                <a16:creationId xmlns:a16="http://schemas.microsoft.com/office/drawing/2014/main" id="{6F4E5CAC-1B1C-3D43-BD02-CDE44A089D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7698" y="1909172"/>
            <a:ext cx="385724" cy="385724"/>
          </a:xfrm>
          <a:prstGeom prst="rect">
            <a:avLst/>
          </a:prstGeom>
        </p:spPr>
      </p:pic>
      <p:pic>
        <p:nvPicPr>
          <p:cNvPr id="101" name="Graphic 100">
            <a:extLst>
              <a:ext uri="{FF2B5EF4-FFF2-40B4-BE49-F238E27FC236}">
                <a16:creationId xmlns:a16="http://schemas.microsoft.com/office/drawing/2014/main" id="{72A138D4-B0FC-E6F1-6036-04AEABC90DA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97360" y="3277612"/>
            <a:ext cx="406402" cy="406402"/>
          </a:xfrm>
          <a:prstGeom prst="rect">
            <a:avLst/>
          </a:prstGeom>
        </p:spPr>
      </p:pic>
      <p:pic>
        <p:nvPicPr>
          <p:cNvPr id="103" name="Graphic 102">
            <a:extLst>
              <a:ext uri="{FF2B5EF4-FFF2-40B4-BE49-F238E27FC236}">
                <a16:creationId xmlns:a16="http://schemas.microsoft.com/office/drawing/2014/main" id="{B3008175-216E-3F4A-C379-5812CAB9EDB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8650" y="4881233"/>
            <a:ext cx="383822" cy="383822"/>
          </a:xfrm>
          <a:prstGeom prst="rect">
            <a:avLst/>
          </a:prstGeom>
        </p:spPr>
      </p:pic>
      <p:sp>
        <p:nvSpPr>
          <p:cNvPr id="17" name="Text Placeholder 3">
            <a:extLst>
              <a:ext uri="{FF2B5EF4-FFF2-40B4-BE49-F238E27FC236}">
                <a16:creationId xmlns:a16="http://schemas.microsoft.com/office/drawing/2014/main" id="{BE08ECD1-B110-2743-C882-3FBCA12E8795}"/>
              </a:ext>
            </a:extLst>
          </p:cNvPr>
          <p:cNvSpPr>
            <a:spLocks noGrp="1"/>
          </p:cNvSpPr>
          <p:nvPr>
            <p:ph type="body" sz="quarter" idx="11"/>
          </p:nvPr>
        </p:nvSpPr>
        <p:spPr>
          <a:xfrm>
            <a:off x="411478" y="161265"/>
            <a:ext cx="11369047" cy="153888"/>
          </a:xfrm>
        </p:spPr>
        <p:txBody>
          <a:bodyPr/>
          <a:lstStyle/>
          <a:p>
            <a:r>
              <a:rPr lang="en-US" sz="1100" b="1" spc="100">
                <a:solidFill>
                  <a:schemeClr val="bg1"/>
                </a:solidFill>
              </a:rPr>
              <a:t>IN SUMMARY</a:t>
            </a:r>
          </a:p>
        </p:txBody>
      </p:sp>
    </p:spTree>
    <p:custDataLst>
      <p:tags r:id="rId1"/>
    </p:custDataLst>
    <p:extLst>
      <p:ext uri="{BB962C8B-B14F-4D97-AF65-F5344CB8AC3E}">
        <p14:creationId xmlns:p14="http://schemas.microsoft.com/office/powerpoint/2010/main" val="2006190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B51FEB5-076A-7851-B5B7-D36D365E9C59}"/>
              </a:ext>
            </a:extLst>
          </p:cNvPr>
          <p:cNvSpPr>
            <a:spLocks noGrp="1"/>
          </p:cNvSpPr>
          <p:nvPr>
            <p:ph type="title"/>
          </p:nvPr>
        </p:nvSpPr>
        <p:spPr>
          <a:xfrm>
            <a:off x="411479" y="404922"/>
            <a:ext cx="11369043" cy="890757"/>
          </a:xfrm>
        </p:spPr>
        <p:txBody>
          <a:bodyPr anchor="t" anchorCtr="0"/>
          <a:lstStyle/>
          <a:p>
            <a:r>
              <a:rPr lang="en-US"/>
              <a:t>INDUSTRIAL LEADS COMMERCIAL REAL ESTATE ON THE METRICS THAT MATTER</a:t>
            </a:r>
          </a:p>
        </p:txBody>
      </p:sp>
      <p:sp>
        <p:nvSpPr>
          <p:cNvPr id="10" name="Footer Placeholder 9">
            <a:extLst>
              <a:ext uri="{FF2B5EF4-FFF2-40B4-BE49-F238E27FC236}">
                <a16:creationId xmlns:a16="http://schemas.microsoft.com/office/drawing/2014/main" id="{B52A10CB-B8B2-E281-CCF6-AA976E5E599C}"/>
              </a:ext>
            </a:extLst>
          </p:cNvPr>
          <p:cNvSpPr>
            <a:spLocks noGrp="1"/>
          </p:cNvSpPr>
          <p:nvPr>
            <p:ph type="ftr" sz="quarter" idx="10"/>
          </p:nvPr>
        </p:nvSpPr>
        <p:spPr/>
        <p:txBody>
          <a:bodyPr/>
          <a:lstStyle/>
          <a:p>
            <a:r>
              <a:rPr lang="en-US"/>
              <a:t>Source: Green Street Industrial Annual Sector Outlook, Jan 2026.  20-yr returns: Green Street private-market unlevered total return series.</a:t>
            </a:r>
          </a:p>
        </p:txBody>
      </p:sp>
      <p:cxnSp>
        <p:nvCxnSpPr>
          <p:cNvPr id="4" name="Straight Connector 3">
            <a:extLst>
              <a:ext uri="{FF2B5EF4-FFF2-40B4-BE49-F238E27FC236}">
                <a16:creationId xmlns:a16="http://schemas.microsoft.com/office/drawing/2014/main" id="{61B1E26C-EEF1-7DBB-E422-6F9DE7207B24}"/>
              </a:ext>
            </a:extLst>
          </p:cNvPr>
          <p:cNvCxnSpPr>
            <a:cxnSpLocks/>
          </p:cNvCxnSpPr>
          <p:nvPr/>
        </p:nvCxnSpPr>
        <p:spPr>
          <a:xfrm>
            <a:off x="6096000" y="1406526"/>
            <a:ext cx="0" cy="339771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E78F94D-20D7-CCC7-6E2C-60DE3A5D6D3B}"/>
              </a:ext>
            </a:extLst>
          </p:cNvPr>
          <p:cNvSpPr>
            <a:spLocks/>
          </p:cNvSpPr>
          <p:nvPr/>
        </p:nvSpPr>
        <p:spPr>
          <a:xfrm>
            <a:off x="0" y="5027233"/>
            <a:ext cx="12192000" cy="741742"/>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600">
                <a:solidFill>
                  <a:schemeClr val="bg1"/>
                </a:solidFill>
              </a:rPr>
              <a:t>"CRE lenders have materially shifted their portfolios toward apartment and industrial loans — while reducing exposure to retail and office."</a:t>
            </a:r>
          </a:p>
        </p:txBody>
      </p:sp>
      <p:sp>
        <p:nvSpPr>
          <p:cNvPr id="6" name="Rectangle 5">
            <a:extLst>
              <a:ext uri="{FF2B5EF4-FFF2-40B4-BE49-F238E27FC236}">
                <a16:creationId xmlns:a16="http://schemas.microsoft.com/office/drawing/2014/main" id="{716FCBBA-F355-CB0C-EA89-3DD70FF755A4}"/>
              </a:ext>
            </a:extLst>
          </p:cNvPr>
          <p:cNvSpPr>
            <a:spLocks/>
          </p:cNvSpPr>
          <p:nvPr/>
        </p:nvSpPr>
        <p:spPr>
          <a:xfrm>
            <a:off x="403858" y="1406525"/>
            <a:ext cx="5486400" cy="6150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a:solidFill>
                  <a:schemeClr val="bg1"/>
                </a:solidFill>
              </a:rPr>
              <a:t>SAME-STORE NOI GROWTH FORECAST, 2026-2029 CAGR</a:t>
            </a:r>
          </a:p>
          <a:p>
            <a:pPr algn="ctr"/>
            <a:r>
              <a:rPr lang="en-US" sz="1400">
                <a:solidFill>
                  <a:schemeClr val="bg1"/>
                </a:solidFill>
              </a:rPr>
              <a:t>Industrial leads — even at the bottom of its cycle.</a:t>
            </a:r>
          </a:p>
        </p:txBody>
      </p:sp>
      <p:sp>
        <p:nvSpPr>
          <p:cNvPr id="7" name="Rectangle 6">
            <a:extLst>
              <a:ext uri="{FF2B5EF4-FFF2-40B4-BE49-F238E27FC236}">
                <a16:creationId xmlns:a16="http://schemas.microsoft.com/office/drawing/2014/main" id="{98F4212B-BCEF-586C-6143-5AFD4D052001}"/>
              </a:ext>
            </a:extLst>
          </p:cNvPr>
          <p:cNvSpPr>
            <a:spLocks/>
          </p:cNvSpPr>
          <p:nvPr/>
        </p:nvSpPr>
        <p:spPr>
          <a:xfrm>
            <a:off x="6301742" y="1406525"/>
            <a:ext cx="5486400" cy="6150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a:solidFill>
                  <a:schemeClr val="bg1"/>
                </a:solidFill>
              </a:rPr>
              <a:t>20-YEAR UNLEVERED PRIVATE-MARKET RETURNS</a:t>
            </a:r>
          </a:p>
          <a:p>
            <a:pPr algn="ctr"/>
            <a:r>
              <a:rPr lang="en-US" sz="1400">
                <a:solidFill>
                  <a:schemeClr val="bg1"/>
                </a:solidFill>
              </a:rPr>
              <a:t>Top 2 of all major property types over two decades.</a:t>
            </a:r>
          </a:p>
        </p:txBody>
      </p:sp>
      <p:graphicFrame>
        <p:nvGraphicFramePr>
          <p:cNvPr id="15" name="Chart 14">
            <a:extLst>
              <a:ext uri="{FF2B5EF4-FFF2-40B4-BE49-F238E27FC236}">
                <a16:creationId xmlns:a16="http://schemas.microsoft.com/office/drawing/2014/main" id="{FAAE1F48-9282-4256-989F-FA22E290DC46}"/>
              </a:ext>
            </a:extLst>
          </p:cNvPr>
          <p:cNvGraphicFramePr/>
          <p:nvPr>
            <p:extLst>
              <p:ext uri="{D42A27DB-BD31-4B8C-83A1-F6EECF244321}">
                <p14:modId xmlns:p14="http://schemas.microsoft.com/office/powerpoint/2010/main" val="1190618579"/>
              </p:ext>
            </p:extLst>
          </p:nvPr>
        </p:nvGraphicFramePr>
        <p:xfrm>
          <a:off x="507862" y="2244616"/>
          <a:ext cx="5278393" cy="25596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79DB4057-B6B6-8565-09EE-B86EFFCB5EA3}"/>
              </a:ext>
            </a:extLst>
          </p:cNvPr>
          <p:cNvGraphicFramePr/>
          <p:nvPr>
            <p:extLst>
              <p:ext uri="{D42A27DB-BD31-4B8C-83A1-F6EECF244321}">
                <p14:modId xmlns:p14="http://schemas.microsoft.com/office/powerpoint/2010/main" val="1656470664"/>
              </p:ext>
            </p:extLst>
          </p:nvPr>
        </p:nvGraphicFramePr>
        <p:xfrm>
          <a:off x="6405746" y="2244616"/>
          <a:ext cx="5278393" cy="255962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70336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7B2E4-6C4C-4116-D963-CE204ED1A8E8}"/>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BDB77677-5E9A-44F6-2BD4-B7DD657EEFB1}"/>
              </a:ext>
            </a:extLst>
          </p:cNvPr>
          <p:cNvSpPr>
            <a:spLocks/>
          </p:cNvSpPr>
          <p:nvPr/>
        </p:nvSpPr>
        <p:spPr>
          <a:xfrm>
            <a:off x="401640" y="4084203"/>
            <a:ext cx="11369043" cy="2049898"/>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1" descr="A building with doors and a parking lot&#10;&#10;Description automatically generated">
            <a:extLst>
              <a:ext uri="{FF2B5EF4-FFF2-40B4-BE49-F238E27FC236}">
                <a16:creationId xmlns:a16="http://schemas.microsoft.com/office/drawing/2014/main" id="{D71D235E-4FA3-5C00-2B81-E511C7CC97B7}"/>
              </a:ext>
            </a:extLst>
          </p:cNvPr>
          <p:cNvPicPr>
            <a:picLocks noChangeAspect="1"/>
          </p:cNvPicPr>
          <p:nvPr/>
        </p:nvPicPr>
        <p:blipFill rotWithShape="1">
          <a:blip r:embed="rId3" cstate="screen">
            <a:alphaModFix amt="12000"/>
            <a:extLst>
              <a:ext uri="{BEBA8EAE-BF5A-486C-A8C5-ECC9F3942E4B}">
                <a14:imgProps xmlns:a14="http://schemas.microsoft.com/office/drawing/2010/main">
                  <a14:imgLayer r:embed="rId4">
                    <a14:imgEffect>
                      <a14:saturation sat="0"/>
                    </a14:imgEffect>
                    <a14:imgEffect>
                      <a14:brightnessContrast bright="40000"/>
                    </a14:imgEffect>
                  </a14:imgLayer>
                </a14:imgProps>
              </a:ext>
              <a:ext uri="{28A0092B-C50C-407E-A947-70E740481C1C}">
                <a14:useLocalDpi xmlns:a14="http://schemas.microsoft.com/office/drawing/2010/main"/>
              </a:ext>
            </a:extLst>
          </a:blip>
          <a:srcRect t="9810" b="9810"/>
          <a:stretch>
            <a:fillRect/>
          </a:stretch>
        </p:blipFill>
        <p:spPr>
          <a:xfrm>
            <a:off x="0" y="-1"/>
            <a:ext cx="12192000" cy="2825835"/>
          </a:xfrm>
          <a:prstGeom prst="rect">
            <a:avLst/>
          </a:prstGeom>
        </p:spPr>
      </p:pic>
      <p:sp>
        <p:nvSpPr>
          <p:cNvPr id="41" name="Rectangle 40">
            <a:extLst>
              <a:ext uri="{FF2B5EF4-FFF2-40B4-BE49-F238E27FC236}">
                <a16:creationId xmlns:a16="http://schemas.microsoft.com/office/drawing/2014/main" id="{BF95EFB7-1723-CC39-5D84-D0D13E5AC812}"/>
              </a:ext>
            </a:extLst>
          </p:cNvPr>
          <p:cNvSpPr>
            <a:spLocks/>
          </p:cNvSpPr>
          <p:nvPr/>
        </p:nvSpPr>
        <p:spPr>
          <a:xfrm>
            <a:off x="401640" y="1806905"/>
            <a:ext cx="11369043" cy="2049898"/>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ectangle 44">
            <a:extLst>
              <a:ext uri="{FF2B5EF4-FFF2-40B4-BE49-F238E27FC236}">
                <a16:creationId xmlns:a16="http://schemas.microsoft.com/office/drawing/2014/main" id="{0089CC3A-0F0D-465E-CA4E-26D087C10E16}"/>
              </a:ext>
            </a:extLst>
          </p:cNvPr>
          <p:cNvSpPr>
            <a:spLocks/>
          </p:cNvSpPr>
          <p:nvPr/>
        </p:nvSpPr>
        <p:spPr>
          <a:xfrm>
            <a:off x="9004225" y="4084203"/>
            <a:ext cx="2786135" cy="2049898"/>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3ECD826B-42D7-01FF-61FF-FDA1542B422E}"/>
              </a:ext>
            </a:extLst>
          </p:cNvPr>
          <p:cNvSpPr>
            <a:spLocks/>
          </p:cNvSpPr>
          <p:nvPr/>
        </p:nvSpPr>
        <p:spPr>
          <a:xfrm>
            <a:off x="9004225" y="1806905"/>
            <a:ext cx="2786135" cy="2049898"/>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DDC08187-6028-F01E-1057-6703A47D5E49}"/>
              </a:ext>
            </a:extLst>
          </p:cNvPr>
          <p:cNvSpPr>
            <a:spLocks/>
          </p:cNvSpPr>
          <p:nvPr/>
        </p:nvSpPr>
        <p:spPr>
          <a:xfrm>
            <a:off x="9004225" y="1411178"/>
            <a:ext cx="2786135" cy="395727"/>
          </a:xfrm>
          <a:prstGeom prst="rect">
            <a:avLst/>
          </a:prstGeom>
          <a:solidFill>
            <a:schemeClr val="accent3"/>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a:solidFill>
                  <a:schemeClr val="bg1"/>
                </a:solidFill>
              </a:rPr>
              <a:t>Result</a:t>
            </a:r>
          </a:p>
        </p:txBody>
      </p:sp>
      <p:grpSp>
        <p:nvGrpSpPr>
          <p:cNvPr id="64" name="Group 63">
            <a:extLst>
              <a:ext uri="{FF2B5EF4-FFF2-40B4-BE49-F238E27FC236}">
                <a16:creationId xmlns:a16="http://schemas.microsoft.com/office/drawing/2014/main" id="{917AEB1C-B52C-0569-E831-914DCD117D32}"/>
              </a:ext>
            </a:extLst>
          </p:cNvPr>
          <p:cNvGrpSpPr/>
          <p:nvPr/>
        </p:nvGrpSpPr>
        <p:grpSpPr>
          <a:xfrm>
            <a:off x="9289746" y="2226460"/>
            <a:ext cx="2215092" cy="1210787"/>
            <a:chOff x="9289746" y="2064163"/>
            <a:chExt cx="2215092" cy="1210787"/>
          </a:xfrm>
        </p:grpSpPr>
        <p:sp>
          <p:nvSpPr>
            <p:cNvPr id="37" name="Footer Placeholder 2">
              <a:extLst>
                <a:ext uri="{FF2B5EF4-FFF2-40B4-BE49-F238E27FC236}">
                  <a16:creationId xmlns:a16="http://schemas.microsoft.com/office/drawing/2014/main" id="{9013B645-BEF5-0BB8-5E7B-4BE0FF076BC1}"/>
                </a:ext>
              </a:extLst>
            </p:cNvPr>
            <p:cNvSpPr txBox="1">
              <a:spLocks/>
            </p:cNvSpPr>
            <p:nvPr/>
          </p:nvSpPr>
          <p:spPr>
            <a:xfrm>
              <a:off x="9289746" y="2995193"/>
              <a:ext cx="2215092" cy="279757"/>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1800"/>
                </a:spcBef>
                <a:buClr>
                  <a:schemeClr val="accent1"/>
                </a:buClr>
              </a:pPr>
              <a:r>
                <a:rPr lang="en-US" sz="2000">
                  <a:solidFill>
                    <a:schemeClr val="bg1"/>
                  </a:solidFill>
                </a:rPr>
                <a:t>Rents Increase</a:t>
              </a:r>
              <a:endParaRPr lang="en-US" sz="1600" b="1">
                <a:solidFill>
                  <a:schemeClr val="bg1"/>
                </a:solidFill>
              </a:endParaRPr>
            </a:p>
          </p:txBody>
        </p:sp>
        <p:grpSp>
          <p:nvGrpSpPr>
            <p:cNvPr id="63" name="Group 62">
              <a:extLst>
                <a:ext uri="{FF2B5EF4-FFF2-40B4-BE49-F238E27FC236}">
                  <a16:creationId xmlns:a16="http://schemas.microsoft.com/office/drawing/2014/main" id="{4A0817C9-84A4-7230-4E02-963D64818CAE}"/>
                </a:ext>
              </a:extLst>
            </p:cNvPr>
            <p:cNvGrpSpPr/>
            <p:nvPr/>
          </p:nvGrpSpPr>
          <p:grpSpPr>
            <a:xfrm>
              <a:off x="10004121" y="2064163"/>
              <a:ext cx="786342" cy="786342"/>
              <a:chOff x="10004121" y="2064163"/>
              <a:chExt cx="786342" cy="786342"/>
            </a:xfrm>
          </p:grpSpPr>
          <p:sp>
            <p:nvSpPr>
              <p:cNvPr id="54" name="Oval 53">
                <a:extLst>
                  <a:ext uri="{FF2B5EF4-FFF2-40B4-BE49-F238E27FC236}">
                    <a16:creationId xmlns:a16="http://schemas.microsoft.com/office/drawing/2014/main" id="{E560DE0B-B87D-33E2-ECFE-C93F281E649C}"/>
                  </a:ext>
                </a:extLst>
              </p:cNvPr>
              <p:cNvSpPr/>
              <p:nvPr/>
            </p:nvSpPr>
            <p:spPr>
              <a:xfrm>
                <a:off x="10004121" y="2064163"/>
                <a:ext cx="786342" cy="7863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666CD2EB-498E-DE39-07E6-2EEF77E64BD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148809" y="2208851"/>
                <a:ext cx="496966" cy="496966"/>
              </a:xfrm>
              <a:prstGeom prst="rect">
                <a:avLst/>
              </a:prstGeom>
            </p:spPr>
          </p:pic>
        </p:grpSp>
      </p:grpSp>
      <p:grpSp>
        <p:nvGrpSpPr>
          <p:cNvPr id="65" name="Group 64">
            <a:extLst>
              <a:ext uri="{FF2B5EF4-FFF2-40B4-BE49-F238E27FC236}">
                <a16:creationId xmlns:a16="http://schemas.microsoft.com/office/drawing/2014/main" id="{179349F5-47E7-E4AA-CB25-A5819EE19FCC}"/>
              </a:ext>
            </a:extLst>
          </p:cNvPr>
          <p:cNvGrpSpPr/>
          <p:nvPr/>
        </p:nvGrpSpPr>
        <p:grpSpPr>
          <a:xfrm>
            <a:off x="9289746" y="4346611"/>
            <a:ext cx="2215092" cy="1525082"/>
            <a:chOff x="9289746" y="4276351"/>
            <a:chExt cx="2215092" cy="1525082"/>
          </a:xfrm>
        </p:grpSpPr>
        <p:sp>
          <p:nvSpPr>
            <p:cNvPr id="38" name="Footer Placeholder 2">
              <a:extLst>
                <a:ext uri="{FF2B5EF4-FFF2-40B4-BE49-F238E27FC236}">
                  <a16:creationId xmlns:a16="http://schemas.microsoft.com/office/drawing/2014/main" id="{FC5E5F34-E8CD-7E8C-6444-B0A45F39C764}"/>
                </a:ext>
              </a:extLst>
            </p:cNvPr>
            <p:cNvSpPr txBox="1">
              <a:spLocks/>
            </p:cNvSpPr>
            <p:nvPr/>
          </p:nvSpPr>
          <p:spPr>
            <a:xfrm>
              <a:off x="9289746" y="5244678"/>
              <a:ext cx="2215092" cy="556755"/>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1800"/>
                </a:spcBef>
                <a:buClr>
                  <a:schemeClr val="accent1"/>
                </a:buClr>
              </a:pPr>
              <a:r>
                <a:rPr lang="en-US" sz="2000">
                  <a:solidFill>
                    <a:schemeClr val="bg1"/>
                  </a:solidFill>
                </a:rPr>
                <a:t>Property Values Increase</a:t>
              </a:r>
            </a:p>
          </p:txBody>
        </p:sp>
        <p:grpSp>
          <p:nvGrpSpPr>
            <p:cNvPr id="62" name="Group 61">
              <a:extLst>
                <a:ext uri="{FF2B5EF4-FFF2-40B4-BE49-F238E27FC236}">
                  <a16:creationId xmlns:a16="http://schemas.microsoft.com/office/drawing/2014/main" id="{2E5EFD13-3992-85C4-4493-4A6F952D702B}"/>
                </a:ext>
              </a:extLst>
            </p:cNvPr>
            <p:cNvGrpSpPr/>
            <p:nvPr/>
          </p:nvGrpSpPr>
          <p:grpSpPr>
            <a:xfrm>
              <a:off x="10004121" y="4276351"/>
              <a:ext cx="786342" cy="786342"/>
              <a:chOff x="10004121" y="4276351"/>
              <a:chExt cx="786342" cy="786342"/>
            </a:xfrm>
          </p:grpSpPr>
          <p:sp>
            <p:nvSpPr>
              <p:cNvPr id="55" name="Oval 54">
                <a:extLst>
                  <a:ext uri="{FF2B5EF4-FFF2-40B4-BE49-F238E27FC236}">
                    <a16:creationId xmlns:a16="http://schemas.microsoft.com/office/drawing/2014/main" id="{37A989AF-DE54-325E-673A-DB9AF6A7F77B}"/>
                  </a:ext>
                </a:extLst>
              </p:cNvPr>
              <p:cNvSpPr/>
              <p:nvPr/>
            </p:nvSpPr>
            <p:spPr>
              <a:xfrm>
                <a:off x="10004121" y="4276351"/>
                <a:ext cx="786342" cy="7863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Graphic 60">
                <a:extLst>
                  <a:ext uri="{FF2B5EF4-FFF2-40B4-BE49-F238E27FC236}">
                    <a16:creationId xmlns:a16="http://schemas.microsoft.com/office/drawing/2014/main" id="{E0775C0A-71B8-BCC4-EA7C-2FE3A2FB2DB7}"/>
                  </a:ext>
                </a:extLst>
              </p:cNvPr>
              <p:cNvPicPr>
                <a:picLocks noChangeAspect="1"/>
              </p:cNvPicPr>
              <p:nvPr/>
            </p:nvPicPr>
            <p:blipFill rotWithShape="1">
              <a:blip>
                <a:extLst>
                  <a:ext uri="{96DAC541-7B7A-43D3-8B79-37D633B846F1}">
                    <asvg:svgBlip xmlns:asvg="http://schemas.microsoft.com/office/drawing/2016/SVG/main" r:embed="rId6"/>
                  </a:ext>
                </a:extLst>
              </a:blip>
              <a:srcRect/>
              <a:stretch>
                <a:fillRect/>
              </a:stretch>
            </p:blipFill>
            <p:spPr>
              <a:xfrm>
                <a:off x="10148810" y="4421039"/>
                <a:ext cx="496965" cy="496965"/>
              </a:xfrm>
              <a:prstGeom prst="rect">
                <a:avLst/>
              </a:prstGeom>
            </p:spPr>
          </p:pic>
        </p:grpSp>
      </p:grpSp>
      <p:sp>
        <p:nvSpPr>
          <p:cNvPr id="34" name="Rectangle 33">
            <a:extLst>
              <a:ext uri="{FF2B5EF4-FFF2-40B4-BE49-F238E27FC236}">
                <a16:creationId xmlns:a16="http://schemas.microsoft.com/office/drawing/2014/main" id="{965CC2FF-DFCC-BC16-F73B-B9AED29AEF31}"/>
              </a:ext>
            </a:extLst>
          </p:cNvPr>
          <p:cNvSpPr>
            <a:spLocks/>
          </p:cNvSpPr>
          <p:nvPr/>
        </p:nvSpPr>
        <p:spPr>
          <a:xfrm>
            <a:off x="401639" y="1806904"/>
            <a:ext cx="2187662" cy="2049899"/>
          </a:xfrm>
          <a:prstGeom prst="rect">
            <a:avLst/>
          </a:prstGeom>
          <a:solidFill>
            <a:schemeClr val="accent5"/>
          </a:solidFill>
          <a:ln>
            <a:noFill/>
          </a:ln>
        </p:spPr>
        <p:style>
          <a:lnRef idx="1">
            <a:schemeClr val="accent1"/>
          </a:lnRef>
          <a:fillRef idx="0">
            <a:schemeClr val="accent1"/>
          </a:fillRef>
          <a:effectRef idx="0">
            <a:schemeClr val="accent1"/>
          </a:effectRef>
          <a:fontRef idx="minor">
            <a:schemeClr val="tx1"/>
          </a:fontRef>
        </p:style>
        <p:txBody>
          <a:bodyPr lIns="182880" tIns="822960" rtlCol="0" anchor="ctr"/>
          <a:lstStyle/>
          <a:p>
            <a:r>
              <a:rPr lang="en-US" sz="2200">
                <a:solidFill>
                  <a:schemeClr val="bg1"/>
                </a:solidFill>
              </a:rPr>
              <a:t>If Interest </a:t>
            </a:r>
            <a:br>
              <a:rPr lang="en-US" sz="2200">
                <a:solidFill>
                  <a:schemeClr val="bg1"/>
                </a:solidFill>
              </a:rPr>
            </a:br>
            <a:r>
              <a:rPr lang="en-US" sz="2200">
                <a:solidFill>
                  <a:schemeClr val="bg1"/>
                </a:solidFill>
              </a:rPr>
              <a:t>Rates Go Up:</a:t>
            </a:r>
          </a:p>
        </p:txBody>
      </p:sp>
      <p:sp>
        <p:nvSpPr>
          <p:cNvPr id="35" name="Rectangle 34">
            <a:extLst>
              <a:ext uri="{FF2B5EF4-FFF2-40B4-BE49-F238E27FC236}">
                <a16:creationId xmlns:a16="http://schemas.microsoft.com/office/drawing/2014/main" id="{081EC069-207C-6347-B010-F87587A20CCA}"/>
              </a:ext>
            </a:extLst>
          </p:cNvPr>
          <p:cNvSpPr>
            <a:spLocks/>
          </p:cNvSpPr>
          <p:nvPr/>
        </p:nvSpPr>
        <p:spPr>
          <a:xfrm>
            <a:off x="401639" y="4084203"/>
            <a:ext cx="2187662" cy="2049899"/>
          </a:xfrm>
          <a:prstGeom prst="rect">
            <a:avLst/>
          </a:prstGeom>
          <a:solidFill>
            <a:schemeClr val="accent5"/>
          </a:solidFill>
          <a:ln>
            <a:noFill/>
          </a:ln>
        </p:spPr>
        <p:style>
          <a:lnRef idx="1">
            <a:schemeClr val="accent1"/>
          </a:lnRef>
          <a:fillRef idx="0">
            <a:schemeClr val="accent1"/>
          </a:fillRef>
          <a:effectRef idx="0">
            <a:schemeClr val="accent1"/>
          </a:effectRef>
          <a:fontRef idx="minor">
            <a:schemeClr val="tx1"/>
          </a:fontRef>
        </p:style>
        <p:txBody>
          <a:bodyPr lIns="182880" tIns="822960" rtlCol="0" anchor="ctr"/>
          <a:lstStyle/>
          <a:p>
            <a:r>
              <a:rPr lang="en-US" sz="2200">
                <a:solidFill>
                  <a:schemeClr val="bg1"/>
                </a:solidFill>
              </a:rPr>
              <a:t>If Interest </a:t>
            </a:r>
            <a:br>
              <a:rPr lang="en-US" sz="2200">
                <a:solidFill>
                  <a:schemeClr val="bg1"/>
                </a:solidFill>
              </a:rPr>
            </a:br>
            <a:r>
              <a:rPr lang="en-US" sz="2200">
                <a:solidFill>
                  <a:schemeClr val="bg1"/>
                </a:solidFill>
              </a:rPr>
              <a:t>Rates Go Down:</a:t>
            </a:r>
          </a:p>
        </p:txBody>
      </p:sp>
      <p:pic>
        <p:nvPicPr>
          <p:cNvPr id="90" name="Graphic 89">
            <a:extLst>
              <a:ext uri="{FF2B5EF4-FFF2-40B4-BE49-F238E27FC236}">
                <a16:creationId xmlns:a16="http://schemas.microsoft.com/office/drawing/2014/main" id="{2CB0E66E-2ADC-BAFE-A248-87031F63062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76934" y="2126465"/>
            <a:ext cx="604854" cy="604854"/>
          </a:xfrm>
          <a:prstGeom prst="rect">
            <a:avLst/>
          </a:prstGeom>
        </p:spPr>
      </p:pic>
      <p:pic>
        <p:nvPicPr>
          <p:cNvPr id="92" name="Graphic 91">
            <a:extLst>
              <a:ext uri="{FF2B5EF4-FFF2-40B4-BE49-F238E27FC236}">
                <a16:creationId xmlns:a16="http://schemas.microsoft.com/office/drawing/2014/main" id="{1A3DD34A-D013-FBD0-61D8-39EF1B55128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flipV="1">
            <a:off x="476934" y="4409542"/>
            <a:ext cx="604854" cy="604854"/>
          </a:xfrm>
          <a:prstGeom prst="rect">
            <a:avLst/>
          </a:prstGeom>
        </p:spPr>
      </p:pic>
      <p:grpSp>
        <p:nvGrpSpPr>
          <p:cNvPr id="122" name="Group 121">
            <a:extLst>
              <a:ext uri="{FF2B5EF4-FFF2-40B4-BE49-F238E27FC236}">
                <a16:creationId xmlns:a16="http://schemas.microsoft.com/office/drawing/2014/main" id="{C69E4D1E-71D4-7E71-C5BE-86393328B4A3}"/>
              </a:ext>
            </a:extLst>
          </p:cNvPr>
          <p:cNvGrpSpPr/>
          <p:nvPr/>
        </p:nvGrpSpPr>
        <p:grpSpPr>
          <a:xfrm>
            <a:off x="2589301" y="2098033"/>
            <a:ext cx="6414922" cy="1467640"/>
            <a:chOff x="2589301" y="1949851"/>
            <a:chExt cx="6414922" cy="1467640"/>
          </a:xfrm>
        </p:grpSpPr>
        <p:sp>
          <p:nvSpPr>
            <p:cNvPr id="97" name="Footer Placeholder 2, chunk 1">
              <a:extLst>
                <a:ext uri="{FF2B5EF4-FFF2-40B4-BE49-F238E27FC236}">
                  <a16:creationId xmlns:a16="http://schemas.microsoft.com/office/drawing/2014/main" id="{F5D51EDD-8612-ACFC-F1F4-C1938531E770}"/>
                </a:ext>
              </a:extLst>
            </p:cNvPr>
            <p:cNvSpPr txBox="1"/>
            <p:nvPr/>
          </p:nvSpPr>
          <p:spPr>
            <a:xfrm>
              <a:off x="5952643" y="2309495"/>
              <a:ext cx="2739822" cy="1107996"/>
            </a:xfrm>
            <a:prstGeom prst="rect">
              <a:avLst/>
            </a:prstGeom>
          </p:spPr>
          <p:txBody>
            <a:bodyPr wrap="square" lIns="0" tIns="0" rIns="0" bIns="0" numCol="1" anchor="t" anchorCtr="0">
              <a:spAutoFit/>
            </a:bodyPr>
            <a:lstStyle>
              <a:defPPr>
                <a:defRPr lang="en-US"/>
              </a:defPPr>
              <a:lvl1pPr>
                <a:spcBef>
                  <a:spcPts val="300"/>
                </a:spcBef>
                <a:buClr>
                  <a:schemeClr val="accent1"/>
                </a:buClr>
                <a:defRPr sz="2000" b="1">
                  <a:solidFill>
                    <a:schemeClr val="accent1"/>
                  </a:solidFill>
                </a:defRPr>
              </a:lvl1pPr>
            </a:lstStyle>
            <a:p>
              <a:pPr marL="0" marR="0" lvl="0" indent="0" algn="l" defTabSz="457200" rtl="0" eaLnBrk="1" fontAlgn="auto" latinLnBrk="0" hangingPunct="1">
                <a:lnSpc>
                  <a:spcPct val="100000"/>
                </a:lnSpc>
                <a:spcBef>
                  <a:spcPts val="300"/>
                </a:spcBef>
                <a:spcAft>
                  <a:spcPts val="0"/>
                </a:spcAft>
                <a:buClr>
                  <a:srgbClr val="001D50"/>
                </a:buClr>
                <a:buSzTx/>
                <a:buFontTx/>
                <a:buNone/>
                <a:tabLst/>
                <a:defRPr/>
              </a:pPr>
              <a:r>
                <a:rPr kumimoji="0" lang="en-US" b="1" i="0" u="none" strike="noStrike" kern="1200" cap="none" spc="0" normalizeH="0" baseline="0" noProof="0">
                  <a:ln>
                    <a:noFill/>
                  </a:ln>
                  <a:solidFill>
                    <a:srgbClr val="001D50"/>
                  </a:solidFill>
                  <a:effectLst/>
                  <a:uLnTx/>
                  <a:uFillTx/>
                  <a:latin typeface="Garamond"/>
                  <a:ea typeface="+mn-ea"/>
                  <a:cs typeface="+mn-cs"/>
                </a:rPr>
                <a:t>Building Replacement </a:t>
              </a:r>
              <a:br>
                <a:rPr kumimoji="0" lang="en-US" b="1" i="0" u="none" strike="noStrike" kern="1200" cap="none" spc="0" normalizeH="0" baseline="0" noProof="0">
                  <a:ln>
                    <a:noFill/>
                  </a:ln>
                  <a:solidFill>
                    <a:srgbClr val="001D50"/>
                  </a:solidFill>
                  <a:effectLst/>
                  <a:uLnTx/>
                  <a:uFillTx/>
                  <a:latin typeface="Garamond"/>
                  <a:ea typeface="+mn-ea"/>
                  <a:cs typeface="+mn-cs"/>
                </a:rPr>
              </a:br>
              <a:r>
                <a:rPr kumimoji="0" lang="en-US" b="1" i="0" u="none" strike="noStrike" kern="1200" cap="none" spc="0" normalizeH="0" baseline="0" noProof="0">
                  <a:ln>
                    <a:noFill/>
                  </a:ln>
                  <a:solidFill>
                    <a:srgbClr val="001D50"/>
                  </a:solidFill>
                  <a:effectLst/>
                  <a:uLnTx/>
                  <a:uFillTx/>
                  <a:latin typeface="Garamond"/>
                  <a:ea typeface="+mn-ea"/>
                  <a:cs typeface="+mn-cs"/>
                </a:rPr>
                <a:t>Costs Increase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Garamond"/>
                  <a:ea typeface="+mn-ea"/>
                  <a:cs typeface="+mn-cs"/>
                </a:rPr>
                <a:t>Making it more expensive </a:t>
              </a:r>
              <a:br>
                <a:rPr kumimoji="0" lang="en-US" sz="1600" b="0" i="0" u="none" strike="noStrike" kern="1200" cap="none" spc="0" normalizeH="0" baseline="0" noProof="0">
                  <a:ln>
                    <a:noFill/>
                  </a:ln>
                  <a:solidFill>
                    <a:srgbClr val="3F3F3F"/>
                  </a:solidFill>
                  <a:effectLst/>
                  <a:uLnTx/>
                  <a:uFillTx/>
                  <a:latin typeface="Garamond"/>
                  <a:ea typeface="+mn-ea"/>
                  <a:cs typeface="+mn-cs"/>
                </a:rPr>
              </a:br>
              <a:r>
                <a:rPr kumimoji="0" lang="en-US" sz="1600" b="0" i="0" u="none" strike="noStrike" kern="1200" cap="none" spc="0" normalizeH="0" baseline="0" noProof="0">
                  <a:ln>
                    <a:noFill/>
                  </a:ln>
                  <a:solidFill>
                    <a:srgbClr val="3F3F3F"/>
                  </a:solidFill>
                  <a:effectLst/>
                  <a:uLnTx/>
                  <a:uFillTx/>
                  <a:latin typeface="Garamond"/>
                  <a:ea typeface="+mn-ea"/>
                  <a:cs typeface="+mn-cs"/>
                </a:rPr>
                <a:t>to increase supply</a:t>
              </a:r>
              <a:endParaRPr kumimoji="0" lang="en-US" b="1" i="0" u="none" strike="noStrike" kern="1200" cap="none" spc="0" normalizeH="0" baseline="0" noProof="0">
                <a:ln>
                  <a:noFill/>
                </a:ln>
                <a:solidFill>
                  <a:srgbClr val="001D50"/>
                </a:solidFill>
                <a:effectLst/>
                <a:uLnTx/>
                <a:uFillTx/>
                <a:latin typeface="Garamond"/>
                <a:ea typeface="+mn-ea"/>
                <a:cs typeface="+mn-cs"/>
              </a:endParaRPr>
            </a:p>
          </p:txBody>
        </p:sp>
        <p:sp>
          <p:nvSpPr>
            <p:cNvPr id="102" name="Footer Placeholder 2, chunk 1">
              <a:extLst>
                <a:ext uri="{FF2B5EF4-FFF2-40B4-BE49-F238E27FC236}">
                  <a16:creationId xmlns:a16="http://schemas.microsoft.com/office/drawing/2014/main" id="{C78052AE-3924-E90F-7FD2-416F8E5ED23A}"/>
                </a:ext>
              </a:extLst>
            </p:cNvPr>
            <p:cNvSpPr txBox="1"/>
            <p:nvPr/>
          </p:nvSpPr>
          <p:spPr>
            <a:xfrm>
              <a:off x="2901061" y="2309495"/>
              <a:ext cx="2739822" cy="1046440"/>
            </a:xfrm>
            <a:prstGeom prst="rect">
              <a:avLst/>
            </a:prstGeom>
          </p:spPr>
          <p:txBody>
            <a:bodyPr wrap="square" lIns="0" tIns="0" rIns="0" bIns="0" numCol="1" anchor="t" anchorCtr="0">
              <a:spAutoFit/>
            </a:bodyPr>
            <a:lstStyle>
              <a:defPPr>
                <a:defRPr lang="en-US"/>
              </a:defPPr>
              <a:lvl1pPr>
                <a:spcBef>
                  <a:spcPts val="300"/>
                </a:spcBef>
                <a:buClr>
                  <a:schemeClr val="accent1"/>
                </a:buClr>
                <a:defRPr sz="2000" b="1">
                  <a:solidFill>
                    <a:schemeClr val="accent1"/>
                  </a:solidFill>
                </a:defRPr>
              </a:lvl1pPr>
            </a:lstStyle>
            <a:p>
              <a:pPr marL="0" marR="0" lvl="0" indent="0" algn="l" defTabSz="457200" rtl="0" eaLnBrk="1" fontAlgn="auto" latinLnBrk="0" hangingPunct="1">
                <a:lnSpc>
                  <a:spcPct val="100000"/>
                </a:lnSpc>
                <a:spcBef>
                  <a:spcPts val="300"/>
                </a:spcBef>
                <a:spcAft>
                  <a:spcPts val="0"/>
                </a:spcAft>
                <a:buClr>
                  <a:srgbClr val="001D50"/>
                </a:buClr>
                <a:buSzTx/>
                <a:buFontTx/>
                <a:buNone/>
                <a:tabLst/>
                <a:defRPr/>
              </a:pPr>
              <a:r>
                <a:rPr kumimoji="0" lang="en-US" b="1" i="0" u="none" strike="noStrike" kern="1200" cap="none" spc="0" normalizeH="0" baseline="0" noProof="0">
                  <a:ln>
                    <a:noFill/>
                  </a:ln>
                  <a:solidFill>
                    <a:srgbClr val="001D50"/>
                  </a:solidFill>
                  <a:effectLst/>
                  <a:uLnTx/>
                  <a:uFillTx/>
                  <a:latin typeface="Garamond"/>
                  <a:ea typeface="+mn-ea"/>
                  <a:cs typeface="+mn-cs"/>
                </a:rPr>
                <a:t>NNN Leases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F3F3F"/>
                  </a:solidFill>
                  <a:effectLst/>
                  <a:uLnTx/>
                  <a:uFillTx/>
                  <a:latin typeface="Garamond"/>
                  <a:ea typeface="+mn-ea"/>
                  <a:cs typeface="+mn-cs"/>
                </a:rPr>
                <a:t>Tenants pay increases in </a:t>
              </a:r>
              <a:br>
                <a:rPr kumimoji="0" lang="en-US" sz="1600" b="0" i="0" u="none" strike="noStrike" kern="1200" cap="none" spc="0" normalizeH="0" baseline="0" noProof="0">
                  <a:ln>
                    <a:noFill/>
                  </a:ln>
                  <a:solidFill>
                    <a:srgbClr val="3F3F3F"/>
                  </a:solidFill>
                  <a:effectLst/>
                  <a:uLnTx/>
                  <a:uFillTx/>
                  <a:latin typeface="Garamond"/>
                  <a:ea typeface="+mn-ea"/>
                  <a:cs typeface="+mn-cs"/>
                </a:rPr>
              </a:br>
              <a:r>
                <a:rPr kumimoji="0" lang="en-US" sz="1600" b="0" i="0" u="none" strike="noStrike" kern="1200" cap="none" spc="0" normalizeH="0" baseline="0" noProof="0">
                  <a:ln>
                    <a:noFill/>
                  </a:ln>
                  <a:solidFill>
                    <a:srgbClr val="3F3F3F"/>
                  </a:solidFill>
                  <a:effectLst/>
                  <a:uLnTx/>
                  <a:uFillTx/>
                  <a:latin typeface="Garamond"/>
                  <a:ea typeface="+mn-ea"/>
                  <a:cs typeface="+mn-cs"/>
                </a:rPr>
                <a:t>property taxes, insurance and operating expenses</a:t>
              </a:r>
              <a:endParaRPr kumimoji="0" lang="en-US" b="1" i="0" u="none" strike="noStrike" kern="1200" cap="none" spc="0" normalizeH="0" baseline="0" noProof="0">
                <a:ln>
                  <a:noFill/>
                </a:ln>
                <a:solidFill>
                  <a:srgbClr val="001D50"/>
                </a:solidFill>
                <a:effectLst/>
                <a:uLnTx/>
                <a:uFillTx/>
                <a:latin typeface="Garamond"/>
                <a:ea typeface="+mn-ea"/>
                <a:cs typeface="+mn-cs"/>
              </a:endParaRPr>
            </a:p>
          </p:txBody>
        </p:sp>
        <p:cxnSp>
          <p:nvCxnSpPr>
            <p:cNvPr id="94" name="Straight Connector 93">
              <a:extLst>
                <a:ext uri="{FF2B5EF4-FFF2-40B4-BE49-F238E27FC236}">
                  <a16:creationId xmlns:a16="http://schemas.microsoft.com/office/drawing/2014/main" id="{1FAF5C57-C66D-3CF5-9D1E-983C756D9111}"/>
                </a:ext>
              </a:extLst>
            </p:cNvPr>
            <p:cNvCxnSpPr/>
            <p:nvPr/>
          </p:nvCxnSpPr>
          <p:spPr>
            <a:xfrm>
              <a:off x="2589301" y="2050346"/>
              <a:ext cx="6414922" cy="0"/>
            </a:xfrm>
            <a:prstGeom prst="line">
              <a:avLst/>
            </a:prstGeom>
            <a:solidFill>
              <a:srgbClr val="02437F"/>
            </a:solidFill>
            <a:ln w="25400">
              <a:solidFill>
                <a:schemeClr val="accent5">
                  <a:lumMod val="20000"/>
                  <a:lumOff val="80000"/>
                </a:schemeClr>
              </a:solidFill>
              <a:tailEnd type="triangle" w="lg" len="lg"/>
            </a:ln>
          </p:spPr>
        </p:cxnSp>
        <p:sp>
          <p:nvSpPr>
            <p:cNvPr id="105" name="Oval 104">
              <a:extLst>
                <a:ext uri="{FF2B5EF4-FFF2-40B4-BE49-F238E27FC236}">
                  <a16:creationId xmlns:a16="http://schemas.microsoft.com/office/drawing/2014/main" id="{EC782A6D-2D46-B152-98CD-85B571417C9F}"/>
                </a:ext>
              </a:extLst>
            </p:cNvPr>
            <p:cNvSpPr/>
            <p:nvPr/>
          </p:nvSpPr>
          <p:spPr>
            <a:xfrm>
              <a:off x="5937873" y="1949851"/>
              <a:ext cx="200990" cy="200990"/>
            </a:xfrm>
            <a:prstGeom prst="ellipse">
              <a:avLst/>
            </a:prstGeom>
            <a:solidFill>
              <a:schemeClr val="accent5"/>
            </a:solidFill>
            <a:ln w="25400">
              <a:solidFill>
                <a:schemeClr val="accent5">
                  <a:lumMod val="20000"/>
                  <a:lumOff val="8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456FDF72-8E98-BE4C-5D9C-08E0D69EBA06}"/>
                </a:ext>
              </a:extLst>
            </p:cNvPr>
            <p:cNvSpPr/>
            <p:nvPr/>
          </p:nvSpPr>
          <p:spPr>
            <a:xfrm>
              <a:off x="2886291" y="1949851"/>
              <a:ext cx="200990" cy="200990"/>
            </a:xfrm>
            <a:prstGeom prst="ellipse">
              <a:avLst/>
            </a:prstGeom>
            <a:solidFill>
              <a:schemeClr val="accent5"/>
            </a:solidFill>
            <a:ln w="25400">
              <a:solidFill>
                <a:schemeClr val="accent5">
                  <a:lumMod val="20000"/>
                  <a:lumOff val="8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393BCC2C-2E19-060F-8E24-93D57D588506}"/>
              </a:ext>
            </a:extLst>
          </p:cNvPr>
          <p:cNvGrpSpPr/>
          <p:nvPr/>
        </p:nvGrpSpPr>
        <p:grpSpPr>
          <a:xfrm>
            <a:off x="2589301" y="4742759"/>
            <a:ext cx="6414922" cy="667420"/>
            <a:chOff x="2589301" y="4742759"/>
            <a:chExt cx="6414922" cy="667420"/>
          </a:xfrm>
        </p:grpSpPr>
        <p:sp>
          <p:nvSpPr>
            <p:cNvPr id="76" name="Footer Placeholder 2">
              <a:extLst>
                <a:ext uri="{FF2B5EF4-FFF2-40B4-BE49-F238E27FC236}">
                  <a16:creationId xmlns:a16="http://schemas.microsoft.com/office/drawing/2014/main" id="{2ABAB252-6673-56E8-4B89-A7A193C13222}"/>
                </a:ext>
              </a:extLst>
            </p:cNvPr>
            <p:cNvSpPr txBox="1">
              <a:spLocks/>
            </p:cNvSpPr>
            <p:nvPr/>
          </p:nvSpPr>
          <p:spPr>
            <a:xfrm>
              <a:off x="2886291" y="5102402"/>
              <a:ext cx="5820944" cy="307777"/>
            </a:xfrm>
            <a:prstGeom prst="rect">
              <a:avLst/>
            </a:prstGeom>
            <a:noFill/>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ts val="300"/>
                </a:spcBef>
                <a:buClr>
                  <a:schemeClr val="accent1"/>
                </a:buClr>
              </a:pPr>
              <a:r>
                <a:rPr lang="en-US" sz="2000" b="1">
                  <a:solidFill>
                    <a:schemeClr val="accent1"/>
                  </a:solidFill>
                </a:rPr>
                <a:t>Cap Rates Decrease</a:t>
              </a:r>
            </a:p>
          </p:txBody>
        </p:sp>
        <p:cxnSp>
          <p:nvCxnSpPr>
            <p:cNvPr id="115" name="Straight Connector 114">
              <a:extLst>
                <a:ext uri="{FF2B5EF4-FFF2-40B4-BE49-F238E27FC236}">
                  <a16:creationId xmlns:a16="http://schemas.microsoft.com/office/drawing/2014/main" id="{51452888-EB44-7056-E444-DDF04AEFF5C7}"/>
                </a:ext>
              </a:extLst>
            </p:cNvPr>
            <p:cNvCxnSpPr/>
            <p:nvPr/>
          </p:nvCxnSpPr>
          <p:spPr>
            <a:xfrm>
              <a:off x="2589301" y="4843254"/>
              <a:ext cx="6414922" cy="0"/>
            </a:xfrm>
            <a:prstGeom prst="line">
              <a:avLst/>
            </a:prstGeom>
            <a:solidFill>
              <a:srgbClr val="02437F"/>
            </a:solidFill>
            <a:ln w="25400">
              <a:solidFill>
                <a:schemeClr val="accent5">
                  <a:lumMod val="20000"/>
                  <a:lumOff val="80000"/>
                </a:schemeClr>
              </a:solidFill>
              <a:tailEnd type="triangle" w="lg" len="lg"/>
            </a:ln>
          </p:spPr>
        </p:cxnSp>
        <p:sp>
          <p:nvSpPr>
            <p:cNvPr id="117" name="Oval 116">
              <a:extLst>
                <a:ext uri="{FF2B5EF4-FFF2-40B4-BE49-F238E27FC236}">
                  <a16:creationId xmlns:a16="http://schemas.microsoft.com/office/drawing/2014/main" id="{722D016E-C4C5-082C-D01C-BC15729A88E2}"/>
                </a:ext>
              </a:extLst>
            </p:cNvPr>
            <p:cNvSpPr/>
            <p:nvPr/>
          </p:nvSpPr>
          <p:spPr>
            <a:xfrm>
              <a:off x="5696268" y="4742759"/>
              <a:ext cx="200990" cy="200990"/>
            </a:xfrm>
            <a:prstGeom prst="ellipse">
              <a:avLst/>
            </a:prstGeom>
            <a:solidFill>
              <a:schemeClr val="accent5"/>
            </a:solidFill>
            <a:ln w="25400">
              <a:solidFill>
                <a:schemeClr val="accent5">
                  <a:lumMod val="20000"/>
                  <a:lumOff val="8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5F3A5E3E-C1C3-4200-7784-E64A70DE32F1}"/>
              </a:ext>
            </a:extLst>
          </p:cNvPr>
          <p:cNvSpPr>
            <a:spLocks noGrp="1"/>
          </p:cNvSpPr>
          <p:nvPr>
            <p:ph type="title"/>
          </p:nvPr>
        </p:nvSpPr>
        <p:spPr>
          <a:xfrm>
            <a:off x="411479" y="404922"/>
            <a:ext cx="11369043" cy="890757"/>
          </a:xfrm>
        </p:spPr>
        <p:txBody>
          <a:bodyPr/>
          <a:lstStyle/>
          <a:p>
            <a:r>
              <a:rPr lang="en-US"/>
              <a:t>INDUSTRIAL REAL ESTATE HAS RESILIENCE TO INTEREST RATE FLUCTUATIONS</a:t>
            </a:r>
          </a:p>
        </p:txBody>
      </p:sp>
    </p:spTree>
    <p:extLst>
      <p:ext uri="{BB962C8B-B14F-4D97-AF65-F5344CB8AC3E}">
        <p14:creationId xmlns:p14="http://schemas.microsoft.com/office/powerpoint/2010/main" val="2078014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0D604847-E1D7-74DB-2914-4BBC4D36CE2C}"/>
              </a:ext>
            </a:extLst>
          </p:cNvPr>
          <p:cNvPicPr>
            <a:picLocks noChangeAspect="1"/>
          </p:cNvPicPr>
          <p:nvPr/>
        </p:nvPicPr>
        <p:blipFill rotWithShape="1">
          <a:blip r:embed="rId3"/>
          <a:srcRect t="28" b="28"/>
          <a:stretch/>
        </p:blipFill>
        <p:spPr>
          <a:xfrm>
            <a:off x="-1" y="0"/>
            <a:ext cx="12192000" cy="2703576"/>
          </a:xfrm>
          <a:prstGeom prst="rect">
            <a:avLst/>
          </a:prstGeom>
        </p:spPr>
      </p:pic>
      <p:sp>
        <p:nvSpPr>
          <p:cNvPr id="50" name="Rectangle 49">
            <a:extLst>
              <a:ext uri="{FF2B5EF4-FFF2-40B4-BE49-F238E27FC236}">
                <a16:creationId xmlns:a16="http://schemas.microsoft.com/office/drawing/2014/main" id="{1E709CBA-01FE-4B6B-3F91-0B394DF1A59B}"/>
              </a:ext>
            </a:extLst>
          </p:cNvPr>
          <p:cNvSpPr/>
          <p:nvPr/>
        </p:nvSpPr>
        <p:spPr>
          <a:xfrm>
            <a:off x="-1" y="0"/>
            <a:ext cx="11381355" cy="2764716"/>
          </a:xfrm>
          <a:prstGeom prst="rect">
            <a:avLst/>
          </a:prstGeom>
          <a:gradFill>
            <a:gsLst>
              <a:gs pos="100000">
                <a:srgbClr val="000514">
                  <a:alpha val="95000"/>
                </a:srgbClr>
              </a:gs>
              <a:gs pos="54000">
                <a:srgbClr val="00102F">
                  <a:alpha val="90000"/>
                </a:srgbClr>
              </a:gs>
              <a:gs pos="0">
                <a:schemeClr val="accent1">
                  <a:alpha val="9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7F23D7-28F8-F27F-4188-8482F6BB0AC5}"/>
              </a:ext>
            </a:extLst>
          </p:cNvPr>
          <p:cNvSpPr>
            <a:spLocks noGrp="1"/>
          </p:cNvSpPr>
          <p:nvPr>
            <p:ph type="title"/>
          </p:nvPr>
        </p:nvSpPr>
        <p:spPr/>
        <p:txBody>
          <a:bodyPr/>
          <a:lstStyle/>
          <a:p>
            <a:r>
              <a:rPr lang="en-US">
                <a:solidFill>
                  <a:schemeClr val="bg1"/>
                </a:solidFill>
              </a:rPr>
              <a:t>INFILL INDUSTRIAL STRATEGY - OVERVIEW</a:t>
            </a:r>
          </a:p>
        </p:txBody>
      </p:sp>
      <p:sp>
        <p:nvSpPr>
          <p:cNvPr id="3" name="Text Placeholder 2">
            <a:extLst>
              <a:ext uri="{FF2B5EF4-FFF2-40B4-BE49-F238E27FC236}">
                <a16:creationId xmlns:a16="http://schemas.microsoft.com/office/drawing/2014/main" id="{5233A847-914C-9D18-3743-F4A1476E11B9}"/>
              </a:ext>
            </a:extLst>
          </p:cNvPr>
          <p:cNvSpPr>
            <a:spLocks noGrp="1"/>
          </p:cNvSpPr>
          <p:nvPr>
            <p:ph type="body" sz="quarter" idx="11"/>
          </p:nvPr>
        </p:nvSpPr>
        <p:spPr>
          <a:xfrm>
            <a:off x="411479" y="900567"/>
            <a:ext cx="11369047" cy="279757"/>
          </a:xfrm>
        </p:spPr>
        <p:txBody>
          <a:bodyPr/>
          <a:lstStyle/>
          <a:p>
            <a:r>
              <a:rPr lang="en-US">
                <a:solidFill>
                  <a:schemeClr val="bg1"/>
                </a:solidFill>
              </a:rPr>
              <a:t>TOG follows a highly disciplined strategy, refined over 54 years</a:t>
            </a:r>
          </a:p>
        </p:txBody>
      </p:sp>
      <p:sp>
        <p:nvSpPr>
          <p:cNvPr id="9" name="Rectangle 8">
            <a:extLst>
              <a:ext uri="{FF2B5EF4-FFF2-40B4-BE49-F238E27FC236}">
                <a16:creationId xmlns:a16="http://schemas.microsoft.com/office/drawing/2014/main" id="{DFAB9623-A9B5-20C4-9355-FCAE8D6B505D}"/>
              </a:ext>
            </a:extLst>
          </p:cNvPr>
          <p:cNvSpPr/>
          <p:nvPr/>
        </p:nvSpPr>
        <p:spPr>
          <a:xfrm>
            <a:off x="411478" y="1406525"/>
            <a:ext cx="11375710" cy="4569465"/>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62FC6641-1D2C-3145-3009-21147DFE8325}"/>
              </a:ext>
            </a:extLst>
          </p:cNvPr>
          <p:cNvGrpSpPr/>
          <p:nvPr/>
        </p:nvGrpSpPr>
        <p:grpSpPr>
          <a:xfrm>
            <a:off x="1754223" y="2674488"/>
            <a:ext cx="1094552" cy="1094550"/>
            <a:chOff x="401639" y="1483645"/>
            <a:chExt cx="554476" cy="554476"/>
          </a:xfrm>
        </p:grpSpPr>
        <p:sp>
          <p:nvSpPr>
            <p:cNvPr id="18" name="Oval 17">
              <a:extLst>
                <a:ext uri="{FF2B5EF4-FFF2-40B4-BE49-F238E27FC236}">
                  <a16:creationId xmlns:a16="http://schemas.microsoft.com/office/drawing/2014/main" id="{39EFC161-83C3-E895-A500-D4B980073CAE}"/>
                </a:ext>
              </a:extLst>
            </p:cNvPr>
            <p:cNvSpPr/>
            <p:nvPr/>
          </p:nvSpPr>
          <p:spPr>
            <a:xfrm>
              <a:off x="401639" y="1483645"/>
              <a:ext cx="554476" cy="554476"/>
            </a:xfrm>
            <a:prstGeom prst="ellipse">
              <a:avLst/>
            </a:prstGeom>
            <a:solidFill>
              <a:schemeClr val="accent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9" name="Graphic 18">
              <a:extLst>
                <a:ext uri="{FF2B5EF4-FFF2-40B4-BE49-F238E27FC236}">
                  <a16:creationId xmlns:a16="http://schemas.microsoft.com/office/drawing/2014/main" id="{BA58DAF8-22D8-6DF8-C252-D4020DA821D5}"/>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37891" y="1619897"/>
              <a:ext cx="281973" cy="281973"/>
            </a:xfrm>
            <a:prstGeom prst="rect">
              <a:avLst/>
            </a:prstGeom>
          </p:spPr>
        </p:pic>
      </p:grpSp>
      <p:sp>
        <p:nvSpPr>
          <p:cNvPr id="20" name="Footer Placeholder 2">
            <a:extLst>
              <a:ext uri="{FF2B5EF4-FFF2-40B4-BE49-F238E27FC236}">
                <a16:creationId xmlns:a16="http://schemas.microsoft.com/office/drawing/2014/main" id="{275AA482-64E7-1226-3E41-88D748709AF7}"/>
              </a:ext>
            </a:extLst>
          </p:cNvPr>
          <p:cNvSpPr txBox="1">
            <a:spLocks/>
          </p:cNvSpPr>
          <p:nvPr/>
        </p:nvSpPr>
        <p:spPr>
          <a:xfrm>
            <a:off x="810645" y="4061564"/>
            <a:ext cx="2981706" cy="1248932"/>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a:solidFill>
                  <a:schemeClr val="accent6"/>
                </a:solidFill>
              </a:rPr>
              <a:t>Undervalued industrial properties between </a:t>
            </a:r>
            <a:r>
              <a:rPr lang="en-US" b="1">
                <a:solidFill>
                  <a:schemeClr val="accent6"/>
                </a:solidFill>
              </a:rPr>
              <a:t>$15mm and $35mm </a:t>
            </a:r>
            <a:r>
              <a:rPr lang="en-US">
                <a:solidFill>
                  <a:schemeClr val="accent6"/>
                </a:solidFill>
              </a:rPr>
              <a:t>in </a:t>
            </a:r>
            <a:br>
              <a:rPr lang="en-US">
                <a:solidFill>
                  <a:schemeClr val="accent6"/>
                </a:solidFill>
              </a:rPr>
            </a:br>
            <a:r>
              <a:rPr lang="en-US">
                <a:solidFill>
                  <a:schemeClr val="accent6"/>
                </a:solidFill>
              </a:rPr>
              <a:t>low-vacancy, dense infill locations, with proximity to seaports/airports </a:t>
            </a:r>
          </a:p>
        </p:txBody>
      </p:sp>
      <p:grpSp>
        <p:nvGrpSpPr>
          <p:cNvPr id="6" name="Group 5">
            <a:extLst>
              <a:ext uri="{FF2B5EF4-FFF2-40B4-BE49-F238E27FC236}">
                <a16:creationId xmlns:a16="http://schemas.microsoft.com/office/drawing/2014/main" id="{A99258E5-DAAD-F92C-CF5D-5765694E022C}"/>
              </a:ext>
            </a:extLst>
          </p:cNvPr>
          <p:cNvGrpSpPr/>
          <p:nvPr/>
        </p:nvGrpSpPr>
        <p:grpSpPr>
          <a:xfrm>
            <a:off x="9343227" y="2674488"/>
            <a:ext cx="1094552" cy="1094550"/>
            <a:chOff x="9386568" y="2759176"/>
            <a:chExt cx="1007870" cy="1007868"/>
          </a:xfrm>
        </p:grpSpPr>
        <p:sp>
          <p:nvSpPr>
            <p:cNvPr id="22" name="Oval 21">
              <a:extLst>
                <a:ext uri="{FF2B5EF4-FFF2-40B4-BE49-F238E27FC236}">
                  <a16:creationId xmlns:a16="http://schemas.microsoft.com/office/drawing/2014/main" id="{98830595-2D4A-A75E-729D-4DA287CECD9F}"/>
                </a:ext>
              </a:extLst>
            </p:cNvPr>
            <p:cNvSpPr/>
            <p:nvPr/>
          </p:nvSpPr>
          <p:spPr>
            <a:xfrm>
              <a:off x="9386568" y="2759176"/>
              <a:ext cx="1007870" cy="1007868"/>
            </a:xfrm>
            <a:prstGeom prst="ellipse">
              <a:avLst/>
            </a:prstGeom>
            <a:solidFill>
              <a:schemeClr val="accent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6" name="Graphic 15">
              <a:extLst>
                <a:ext uri="{FF2B5EF4-FFF2-40B4-BE49-F238E27FC236}">
                  <a16:creationId xmlns:a16="http://schemas.microsoft.com/office/drawing/2014/main" id="{8FFDB6A3-89C7-E5DC-7344-87737E72C9E2}"/>
                </a:ext>
              </a:extLst>
            </p:cNvPr>
            <p:cNvPicPr>
              <a:picLocks noChangeAspect="1"/>
            </p:cNvPicPr>
            <p:nvPr/>
          </p:nvPicPr>
          <p:blipFill rotWithShape="1">
            <a:blip>
              <a:extLst>
                <a:ext uri="{96DAC541-7B7A-43D3-8B79-37D633B846F1}">
                  <asvg:svgBlip xmlns:asvg="http://schemas.microsoft.com/office/drawing/2016/SVG/main" r:embed="rId5"/>
                </a:ext>
              </a:extLst>
            </a:blip>
            <a:srcRect/>
            <a:stretch>
              <a:fillRect/>
            </a:stretch>
          </p:blipFill>
          <p:spPr>
            <a:xfrm>
              <a:off x="9621007" y="2993614"/>
              <a:ext cx="538992" cy="538992"/>
            </a:xfrm>
            <a:prstGeom prst="rect">
              <a:avLst/>
            </a:prstGeom>
          </p:spPr>
        </p:pic>
      </p:grpSp>
      <p:sp>
        <p:nvSpPr>
          <p:cNvPr id="24" name="Footer Placeholder 2">
            <a:extLst>
              <a:ext uri="{FF2B5EF4-FFF2-40B4-BE49-F238E27FC236}">
                <a16:creationId xmlns:a16="http://schemas.microsoft.com/office/drawing/2014/main" id="{205C54A5-69D5-B6AC-2C01-A67F84DF4BCC}"/>
              </a:ext>
            </a:extLst>
          </p:cNvPr>
          <p:cNvSpPr txBox="1">
            <a:spLocks/>
          </p:cNvSpPr>
          <p:nvPr/>
        </p:nvSpPr>
        <p:spPr>
          <a:xfrm>
            <a:off x="8399649" y="4061564"/>
            <a:ext cx="2981706" cy="999633"/>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a:solidFill>
                  <a:schemeClr val="accent6"/>
                </a:solidFill>
              </a:rPr>
              <a:t>Leveraging vertically integrated operations + rigorous hands-on management of the full </a:t>
            </a:r>
            <a:br>
              <a:rPr lang="en-US">
                <a:solidFill>
                  <a:schemeClr val="accent6"/>
                </a:solidFill>
              </a:rPr>
            </a:br>
            <a:r>
              <a:rPr lang="en-US">
                <a:solidFill>
                  <a:schemeClr val="accent6"/>
                </a:solidFill>
              </a:rPr>
              <a:t>deal lifecycle</a:t>
            </a:r>
          </a:p>
        </p:txBody>
      </p:sp>
      <p:sp>
        <p:nvSpPr>
          <p:cNvPr id="41" name="Isosceles Triangle 40">
            <a:extLst>
              <a:ext uri="{FF2B5EF4-FFF2-40B4-BE49-F238E27FC236}">
                <a16:creationId xmlns:a16="http://schemas.microsoft.com/office/drawing/2014/main" id="{D1E1CB7A-8908-6EC7-E2E4-2A09FFFC4173}"/>
              </a:ext>
            </a:extLst>
          </p:cNvPr>
          <p:cNvSpPr/>
          <p:nvPr/>
        </p:nvSpPr>
        <p:spPr>
          <a:xfrm rot="5400000">
            <a:off x="4048492" y="4020445"/>
            <a:ext cx="470714" cy="17019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12F936E0-3D48-2D39-AE13-99AD258EBC32}"/>
              </a:ext>
            </a:extLst>
          </p:cNvPr>
          <p:cNvCxnSpPr>
            <a:cxnSpLocks/>
          </p:cNvCxnSpPr>
          <p:nvPr/>
        </p:nvCxnSpPr>
        <p:spPr>
          <a:xfrm>
            <a:off x="4198749" y="2443701"/>
            <a:ext cx="0" cy="33236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B287147-006C-E9CF-0CDC-DB653EA6041E}"/>
              </a:ext>
            </a:extLst>
          </p:cNvPr>
          <p:cNvCxnSpPr>
            <a:cxnSpLocks/>
          </p:cNvCxnSpPr>
          <p:nvPr/>
        </p:nvCxnSpPr>
        <p:spPr>
          <a:xfrm>
            <a:off x="7992686" y="2437666"/>
            <a:ext cx="0" cy="33236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2B94E037-C5EA-5AB1-2862-C814F5B8DD3B}"/>
              </a:ext>
            </a:extLst>
          </p:cNvPr>
          <p:cNvSpPr/>
          <p:nvPr/>
        </p:nvSpPr>
        <p:spPr>
          <a:xfrm rot="5400000">
            <a:off x="7842994" y="4020445"/>
            <a:ext cx="470714" cy="17019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C11877-78DD-5976-369A-C860C2A9F8E8}"/>
              </a:ext>
            </a:extLst>
          </p:cNvPr>
          <p:cNvSpPr/>
          <p:nvPr/>
        </p:nvSpPr>
        <p:spPr>
          <a:xfrm>
            <a:off x="404812" y="1406525"/>
            <a:ext cx="3793372" cy="891875"/>
          </a:xfrm>
          <a:prstGeom prst="rect">
            <a:avLst/>
          </a:prstGeom>
          <a:solidFill>
            <a:schemeClr val="accent5"/>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a:t>Target</a:t>
            </a:r>
          </a:p>
        </p:txBody>
      </p:sp>
      <p:sp>
        <p:nvSpPr>
          <p:cNvPr id="12" name="Rectangle 11">
            <a:extLst>
              <a:ext uri="{FF2B5EF4-FFF2-40B4-BE49-F238E27FC236}">
                <a16:creationId xmlns:a16="http://schemas.microsoft.com/office/drawing/2014/main" id="{1B7735A5-6D80-B00D-E72F-438985997755}"/>
              </a:ext>
            </a:extLst>
          </p:cNvPr>
          <p:cNvSpPr/>
          <p:nvPr/>
        </p:nvSpPr>
        <p:spPr>
          <a:xfrm>
            <a:off x="7993816" y="1406525"/>
            <a:ext cx="3793372" cy="891875"/>
          </a:xfrm>
          <a:prstGeom prst="rect">
            <a:avLst/>
          </a:prstGeom>
          <a:solidFill>
            <a:schemeClr val="accent5"/>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a:t>Operate/Manage</a:t>
            </a:r>
          </a:p>
        </p:txBody>
      </p:sp>
      <p:sp>
        <p:nvSpPr>
          <p:cNvPr id="11" name="Rectangle 10">
            <a:extLst>
              <a:ext uri="{FF2B5EF4-FFF2-40B4-BE49-F238E27FC236}">
                <a16:creationId xmlns:a16="http://schemas.microsoft.com/office/drawing/2014/main" id="{9EFD1061-D128-BFB4-FC63-A389A5D2B25D}"/>
              </a:ext>
            </a:extLst>
          </p:cNvPr>
          <p:cNvSpPr/>
          <p:nvPr/>
        </p:nvSpPr>
        <p:spPr>
          <a:xfrm>
            <a:off x="4199314" y="1406525"/>
            <a:ext cx="3793372" cy="891875"/>
          </a:xfrm>
          <a:prstGeom prst="rect">
            <a:avLst/>
          </a:prstGeom>
          <a:solidFill>
            <a:schemeClr val="accent5"/>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a:t>Capitalize</a:t>
            </a:r>
          </a:p>
        </p:txBody>
      </p:sp>
      <p:cxnSp>
        <p:nvCxnSpPr>
          <p:cNvPr id="53" name="Straight Connector 52">
            <a:extLst>
              <a:ext uri="{FF2B5EF4-FFF2-40B4-BE49-F238E27FC236}">
                <a16:creationId xmlns:a16="http://schemas.microsoft.com/office/drawing/2014/main" id="{F71108BA-9941-6EB2-BFD4-D9B82C06DF94}"/>
              </a:ext>
            </a:extLst>
          </p:cNvPr>
          <p:cNvCxnSpPr>
            <a:cxnSpLocks/>
          </p:cNvCxnSpPr>
          <p:nvPr/>
        </p:nvCxnSpPr>
        <p:spPr>
          <a:xfrm>
            <a:off x="4198749" y="1642366"/>
            <a:ext cx="0" cy="4201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CA4B464-111B-A09F-937D-DD2796154010}"/>
              </a:ext>
            </a:extLst>
          </p:cNvPr>
          <p:cNvCxnSpPr>
            <a:cxnSpLocks/>
          </p:cNvCxnSpPr>
          <p:nvPr/>
        </p:nvCxnSpPr>
        <p:spPr>
          <a:xfrm>
            <a:off x="7993251" y="1642366"/>
            <a:ext cx="0" cy="42019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B94A7319-41B8-2C54-0942-AE9C84CD80BF}"/>
              </a:ext>
            </a:extLst>
          </p:cNvPr>
          <p:cNvSpPr/>
          <p:nvPr/>
        </p:nvSpPr>
        <p:spPr>
          <a:xfrm>
            <a:off x="411478" y="5911982"/>
            <a:ext cx="11375710" cy="64008"/>
          </a:xfrm>
          <a:prstGeom prst="rect">
            <a:avLst/>
          </a:prstGeom>
          <a:solidFill>
            <a:schemeClr val="accent5"/>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9248262-D7D9-2502-8696-1A058A1B4848}"/>
              </a:ext>
            </a:extLst>
          </p:cNvPr>
          <p:cNvGrpSpPr/>
          <p:nvPr/>
        </p:nvGrpSpPr>
        <p:grpSpPr>
          <a:xfrm>
            <a:off x="5548725" y="2674488"/>
            <a:ext cx="1094552" cy="1094550"/>
            <a:chOff x="5592066" y="2759176"/>
            <a:chExt cx="1007870" cy="1007868"/>
          </a:xfrm>
        </p:grpSpPr>
        <p:sp>
          <p:nvSpPr>
            <p:cNvPr id="5" name="Oval 4">
              <a:extLst>
                <a:ext uri="{FF2B5EF4-FFF2-40B4-BE49-F238E27FC236}">
                  <a16:creationId xmlns:a16="http://schemas.microsoft.com/office/drawing/2014/main" id="{277F4BFA-5731-0391-D24D-4E5F8DFAD118}"/>
                </a:ext>
              </a:extLst>
            </p:cNvPr>
            <p:cNvSpPr/>
            <p:nvPr/>
          </p:nvSpPr>
          <p:spPr>
            <a:xfrm>
              <a:off x="5592066" y="2759176"/>
              <a:ext cx="1007870" cy="1007868"/>
            </a:xfrm>
            <a:prstGeom prst="ellipse">
              <a:avLst/>
            </a:prstGeom>
            <a:solidFill>
              <a:schemeClr val="accent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Graphic 13">
              <a:extLst>
                <a:ext uri="{FF2B5EF4-FFF2-40B4-BE49-F238E27FC236}">
                  <a16:creationId xmlns:a16="http://schemas.microsoft.com/office/drawing/2014/main" id="{D50AF9B6-767D-77D0-F681-F86AB8B8F927}"/>
                </a:ext>
              </a:extLst>
            </p:cNvPr>
            <p:cNvPicPr>
              <a:picLocks noChangeAspect="1"/>
            </p:cNvPicPr>
            <p:nvPr/>
          </p:nvPicPr>
          <p:blipFill rotWithShape="1">
            <a:blip>
              <a:extLst>
                <a:ext uri="{96DAC541-7B7A-43D3-8B79-37D633B846F1}">
                  <asvg:svgBlip xmlns:asvg="http://schemas.microsoft.com/office/drawing/2016/SVG/main" r:embed="rId6"/>
                </a:ext>
              </a:extLst>
            </a:blip>
            <a:srcRect/>
            <a:stretch>
              <a:fillRect/>
            </a:stretch>
          </p:blipFill>
          <p:spPr>
            <a:xfrm>
              <a:off x="5839731" y="3006841"/>
              <a:ext cx="512542" cy="512541"/>
            </a:xfrm>
            <a:prstGeom prst="rect">
              <a:avLst/>
            </a:prstGeom>
          </p:spPr>
        </p:pic>
      </p:grpSp>
      <p:sp>
        <p:nvSpPr>
          <p:cNvPr id="7" name="Footer Placeholder 2">
            <a:extLst>
              <a:ext uri="{FF2B5EF4-FFF2-40B4-BE49-F238E27FC236}">
                <a16:creationId xmlns:a16="http://schemas.microsoft.com/office/drawing/2014/main" id="{D2F457C6-EBEB-48F2-8C2A-2749F1200C19}"/>
              </a:ext>
            </a:extLst>
          </p:cNvPr>
          <p:cNvSpPr txBox="1">
            <a:spLocks/>
          </p:cNvSpPr>
          <p:nvPr/>
        </p:nvSpPr>
        <p:spPr>
          <a:xfrm>
            <a:off x="4605147" y="4061564"/>
            <a:ext cx="2981706" cy="999633"/>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a:solidFill>
                  <a:schemeClr val="accent6"/>
                </a:solidFill>
              </a:rPr>
              <a:t>On assets with mark-to-market leasing, basis below replacement</a:t>
            </a:r>
            <a:br>
              <a:rPr lang="en-US">
                <a:solidFill>
                  <a:schemeClr val="accent6"/>
                </a:solidFill>
              </a:rPr>
            </a:br>
            <a:r>
              <a:rPr lang="en-US">
                <a:solidFill>
                  <a:schemeClr val="accent6"/>
                </a:solidFill>
              </a:rPr>
              <a:t>cost and/or strategic</a:t>
            </a:r>
            <a:br>
              <a:rPr lang="en-US">
                <a:solidFill>
                  <a:schemeClr val="accent6"/>
                </a:solidFill>
              </a:rPr>
            </a:br>
            <a:r>
              <a:rPr lang="en-US">
                <a:solidFill>
                  <a:schemeClr val="accent6"/>
                </a:solidFill>
              </a:rPr>
              <a:t>capital improvements</a:t>
            </a:r>
          </a:p>
        </p:txBody>
      </p:sp>
    </p:spTree>
    <p:extLst>
      <p:ext uri="{BB962C8B-B14F-4D97-AF65-F5344CB8AC3E}">
        <p14:creationId xmlns:p14="http://schemas.microsoft.com/office/powerpoint/2010/main" val="1111307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129CC-49D4-E4A0-58F6-EB99839F7931}"/>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19AA5DC1-1809-D31E-861D-F8B8AEEE6D00}"/>
              </a:ext>
            </a:extLst>
          </p:cNvPr>
          <p:cNvGrpSpPr/>
          <p:nvPr/>
        </p:nvGrpSpPr>
        <p:grpSpPr>
          <a:xfrm>
            <a:off x="0" y="0"/>
            <a:ext cx="5812222" cy="6858000"/>
            <a:chOff x="409743" y="412750"/>
            <a:chExt cx="4435526" cy="5494063"/>
          </a:xfrm>
        </p:grpSpPr>
        <p:pic>
          <p:nvPicPr>
            <p:cNvPr id="7" name="Picture 6" descr="A close-up of a metal pole&#10;&#10;Description automatically generated">
              <a:extLst>
                <a:ext uri="{FF2B5EF4-FFF2-40B4-BE49-F238E27FC236}">
                  <a16:creationId xmlns:a16="http://schemas.microsoft.com/office/drawing/2014/main" id="{95DFDFD7-177D-8B5E-F270-F838DB43F9DC}"/>
                </a:ext>
              </a:extLst>
            </p:cNvPr>
            <p:cNvPicPr>
              <a:picLocks noChangeAspect="1"/>
            </p:cNvPicPr>
            <p:nvPr/>
          </p:nvPicPr>
          <p:blipFill rotWithShape="1">
            <a:blip r:embed="rId3"/>
            <a:srcRect l="30950" r="45748"/>
            <a:stretch/>
          </p:blipFill>
          <p:spPr>
            <a:xfrm>
              <a:off x="409743" y="412750"/>
              <a:ext cx="4435526" cy="5494063"/>
            </a:xfrm>
            <a:prstGeom prst="rect">
              <a:avLst/>
            </a:prstGeom>
          </p:spPr>
        </p:pic>
        <p:sp>
          <p:nvSpPr>
            <p:cNvPr id="6" name="Rectangle 5">
              <a:extLst>
                <a:ext uri="{FF2B5EF4-FFF2-40B4-BE49-F238E27FC236}">
                  <a16:creationId xmlns:a16="http://schemas.microsoft.com/office/drawing/2014/main" id="{E69A43D6-CAD1-4C73-2273-8387A1B5775C}"/>
                </a:ext>
              </a:extLst>
            </p:cNvPr>
            <p:cNvSpPr/>
            <p:nvPr/>
          </p:nvSpPr>
          <p:spPr>
            <a:xfrm>
              <a:off x="409743" y="412750"/>
              <a:ext cx="4435526" cy="5494063"/>
            </a:xfrm>
            <a:prstGeom prst="rect">
              <a:avLst/>
            </a:prstGeom>
            <a:gradFill>
              <a:gsLst>
                <a:gs pos="100000">
                  <a:srgbClr val="000514">
                    <a:alpha val="95000"/>
                  </a:srgbClr>
                </a:gs>
                <a:gs pos="54000">
                  <a:srgbClr val="00102F">
                    <a:alpha val="90000"/>
                  </a:srgbClr>
                </a:gs>
                <a:gs pos="0">
                  <a:schemeClr val="accent1">
                    <a:alpha val="9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4F8B8777-DCEF-88BB-B91D-A5489B34BB2B}"/>
              </a:ext>
            </a:extLst>
          </p:cNvPr>
          <p:cNvSpPr>
            <a:spLocks noGrp="1"/>
          </p:cNvSpPr>
          <p:nvPr>
            <p:ph type="title" idx="4294967295"/>
          </p:nvPr>
        </p:nvSpPr>
        <p:spPr>
          <a:xfrm>
            <a:off x="401639" y="404813"/>
            <a:ext cx="3636961" cy="890757"/>
          </a:xfrm>
        </p:spPr>
        <p:txBody>
          <a:bodyPr anchor="t" anchorCtr="0"/>
          <a:lstStyle/>
          <a:p>
            <a:r>
              <a:rPr lang="en-US">
                <a:solidFill>
                  <a:schemeClr val="bg1"/>
                </a:solidFill>
              </a:rPr>
              <a:t>Private Ownership vs. REIT Exposure</a:t>
            </a:r>
          </a:p>
        </p:txBody>
      </p:sp>
      <p:sp>
        <p:nvSpPr>
          <p:cNvPr id="11" name="TextBox 10">
            <a:extLst>
              <a:ext uri="{FF2B5EF4-FFF2-40B4-BE49-F238E27FC236}">
                <a16:creationId xmlns:a16="http://schemas.microsoft.com/office/drawing/2014/main" id="{A61C5269-5641-C0E9-531A-F6A7DBF61038}"/>
              </a:ext>
            </a:extLst>
          </p:cNvPr>
          <p:cNvSpPr txBox="1"/>
          <p:nvPr/>
        </p:nvSpPr>
        <p:spPr>
          <a:xfrm>
            <a:off x="11622847" y="6487550"/>
            <a:ext cx="157678" cy="138499"/>
          </a:xfrm>
          <a:prstGeom prst="rect">
            <a:avLst/>
          </a:prstGeom>
          <a:noFill/>
        </p:spPr>
        <p:txBody>
          <a:bodyPr wrap="square" lIns="0" tIns="0" rIns="0" bIns="0" rtlCol="0" anchor="ctr" anchorCtr="0">
            <a:spAutoFit/>
          </a:bodyPr>
          <a:lstStyle/>
          <a:p>
            <a:pPr algn="r"/>
            <a:fld id="{996B5273-46EB-4870-A6B0-6E7F43CBD6D0}" type="slidenum">
              <a:rPr lang="en-US" sz="900" smtClean="0">
                <a:solidFill>
                  <a:schemeClr val="accent6"/>
                </a:solidFill>
              </a:rPr>
              <a:pPr algn="r"/>
              <a:t>14</a:t>
            </a:fld>
            <a:endParaRPr lang="en-US" sz="1350">
              <a:solidFill>
                <a:schemeClr val="accent6"/>
              </a:solidFill>
            </a:endParaRPr>
          </a:p>
        </p:txBody>
      </p:sp>
      <p:sp>
        <p:nvSpPr>
          <p:cNvPr id="12" name="TextBox 11">
            <a:extLst>
              <a:ext uri="{FF2B5EF4-FFF2-40B4-BE49-F238E27FC236}">
                <a16:creationId xmlns:a16="http://schemas.microsoft.com/office/drawing/2014/main" id="{A2197053-9B50-91C0-6652-5EFC0B651D40}"/>
              </a:ext>
            </a:extLst>
          </p:cNvPr>
          <p:cNvSpPr txBox="1"/>
          <p:nvPr/>
        </p:nvSpPr>
        <p:spPr>
          <a:xfrm>
            <a:off x="9199168" y="6487550"/>
            <a:ext cx="2336803" cy="138499"/>
          </a:xfrm>
          <a:prstGeom prst="rect">
            <a:avLst/>
          </a:prstGeom>
          <a:noFill/>
        </p:spPr>
        <p:txBody>
          <a:bodyPr wrap="square" lIns="0" tIns="0" rIns="0" bIns="0" rtlCol="0" anchor="ctr" anchorCtr="0">
            <a:spAutoFit/>
          </a:bodyPr>
          <a:lstStyle/>
          <a:p>
            <a:pPr algn="r"/>
            <a:r>
              <a:rPr lang="en-US" sz="900">
                <a:solidFill>
                  <a:schemeClr val="accent6"/>
                </a:solidFill>
              </a:rPr>
              <a:t>© 2024 The O’Donnell Group   | </a:t>
            </a:r>
          </a:p>
        </p:txBody>
      </p:sp>
      <p:sp>
        <p:nvSpPr>
          <p:cNvPr id="15" name="Footer Placeholder 2">
            <a:extLst>
              <a:ext uri="{FF2B5EF4-FFF2-40B4-BE49-F238E27FC236}">
                <a16:creationId xmlns:a16="http://schemas.microsoft.com/office/drawing/2014/main" id="{124DBF64-D5F6-4E17-11EC-55539968E5C0}"/>
              </a:ext>
            </a:extLst>
          </p:cNvPr>
          <p:cNvSpPr txBox="1">
            <a:spLocks/>
          </p:cNvSpPr>
          <p:nvPr/>
        </p:nvSpPr>
        <p:spPr>
          <a:xfrm>
            <a:off x="401639" y="1679579"/>
            <a:ext cx="3888109" cy="3277820"/>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spcAft>
                <a:spcPts val="300"/>
              </a:spcAft>
            </a:pPr>
            <a:r>
              <a:rPr lang="en-US" sz="2400" b="1">
                <a:solidFill>
                  <a:schemeClr val="bg1"/>
                </a:solidFill>
              </a:rPr>
              <a:t>Structural Advantages </a:t>
            </a:r>
            <a:br>
              <a:rPr lang="en-US" sz="2400" b="1">
                <a:solidFill>
                  <a:schemeClr val="bg1"/>
                </a:solidFill>
              </a:rPr>
            </a:br>
            <a:r>
              <a:rPr lang="en-US" sz="2400" b="1">
                <a:solidFill>
                  <a:schemeClr val="bg1"/>
                </a:solidFill>
              </a:rPr>
              <a:t>During Disruption</a:t>
            </a:r>
          </a:p>
          <a:p>
            <a:pPr marL="182880" indent="-182880">
              <a:spcBef>
                <a:spcPts val="300"/>
              </a:spcBef>
              <a:spcAft>
                <a:spcPts val="300"/>
              </a:spcAft>
              <a:buFont typeface="Arial" panose="020B0604020202020204" pitchFamily="34" charset="0"/>
              <a:buChar char="•"/>
            </a:pPr>
            <a:r>
              <a:rPr lang="en-US" sz="1600">
                <a:solidFill>
                  <a:schemeClr val="bg1"/>
                </a:solidFill>
              </a:rPr>
              <a:t>During the financial crisis (’08/’09) major industrial REIT’s were heavily leveraged with significant development exposure. </a:t>
            </a:r>
          </a:p>
          <a:p>
            <a:pPr marL="182880" indent="-182880">
              <a:spcBef>
                <a:spcPts val="300"/>
              </a:spcBef>
              <a:spcAft>
                <a:spcPts val="300"/>
              </a:spcAft>
              <a:buFont typeface="Arial" panose="020B0604020202020204" pitchFamily="34" charset="0"/>
              <a:buChar char="•"/>
            </a:pPr>
            <a:r>
              <a:rPr lang="en-US" sz="1600">
                <a:solidFill>
                  <a:schemeClr val="bg1"/>
                </a:solidFill>
              </a:rPr>
              <a:t>When credit markets froze, REITS were forced to issue deeply dilutive equity, destroying NAV &amp; long-term value. </a:t>
            </a:r>
          </a:p>
          <a:p>
            <a:pPr marL="182880" indent="-182880">
              <a:spcBef>
                <a:spcPts val="300"/>
              </a:spcBef>
              <a:spcAft>
                <a:spcPts val="300"/>
              </a:spcAft>
              <a:buFont typeface="Arial" panose="020B0604020202020204" pitchFamily="34" charset="0"/>
              <a:buChar char="•"/>
            </a:pPr>
            <a:r>
              <a:rPr lang="en-US" sz="1600">
                <a:solidFill>
                  <a:schemeClr val="bg1"/>
                </a:solidFill>
              </a:rPr>
              <a:t>Private owners could simply </a:t>
            </a:r>
            <a:r>
              <a:rPr lang="en-US" sz="1600" b="1">
                <a:solidFill>
                  <a:schemeClr val="bg1"/>
                </a:solidFill>
              </a:rPr>
              <a:t>hold</a:t>
            </a:r>
            <a:r>
              <a:rPr lang="en-US" sz="1600">
                <a:solidFill>
                  <a:schemeClr val="bg1"/>
                </a:solidFill>
              </a:rPr>
              <a:t> </a:t>
            </a:r>
            <a:br>
              <a:rPr lang="en-US" sz="1600">
                <a:solidFill>
                  <a:schemeClr val="bg1"/>
                </a:solidFill>
              </a:rPr>
            </a:br>
            <a:r>
              <a:rPr lang="en-US" sz="1600">
                <a:solidFill>
                  <a:schemeClr val="bg1"/>
                </a:solidFill>
              </a:rPr>
              <a:t>during the duration of the crisis – </a:t>
            </a:r>
            <a:br>
              <a:rPr lang="en-US" sz="1600">
                <a:solidFill>
                  <a:schemeClr val="bg1"/>
                </a:solidFill>
              </a:rPr>
            </a:br>
            <a:r>
              <a:rPr lang="en-US" sz="1600">
                <a:solidFill>
                  <a:schemeClr val="bg1"/>
                </a:solidFill>
              </a:rPr>
              <a:t>a major structural advantage. </a:t>
            </a:r>
            <a:endParaRPr lang="en-US">
              <a:solidFill>
                <a:schemeClr val="bg1"/>
              </a:solidFill>
            </a:endParaRPr>
          </a:p>
        </p:txBody>
      </p:sp>
      <p:sp>
        <p:nvSpPr>
          <p:cNvPr id="58" name="Rectangle 57">
            <a:extLst>
              <a:ext uri="{FF2B5EF4-FFF2-40B4-BE49-F238E27FC236}">
                <a16:creationId xmlns:a16="http://schemas.microsoft.com/office/drawing/2014/main" id="{0F7F00F2-3F68-D33F-159C-789139567D3E}"/>
              </a:ext>
            </a:extLst>
          </p:cNvPr>
          <p:cNvSpPr>
            <a:spLocks/>
          </p:cNvSpPr>
          <p:nvPr/>
        </p:nvSpPr>
        <p:spPr>
          <a:xfrm>
            <a:off x="4544031" y="412750"/>
            <a:ext cx="7246330" cy="5730273"/>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Rectangle 65">
            <a:extLst>
              <a:ext uri="{FF2B5EF4-FFF2-40B4-BE49-F238E27FC236}">
                <a16:creationId xmlns:a16="http://schemas.microsoft.com/office/drawing/2014/main" id="{2EA0BC96-D338-B5EA-12E0-A15C4343C1EB}"/>
              </a:ext>
            </a:extLst>
          </p:cNvPr>
          <p:cNvSpPr/>
          <p:nvPr/>
        </p:nvSpPr>
        <p:spPr>
          <a:xfrm>
            <a:off x="4544031" y="6082752"/>
            <a:ext cx="7246330" cy="60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77" name="Footer Placeholder 73">
            <a:extLst>
              <a:ext uri="{FF2B5EF4-FFF2-40B4-BE49-F238E27FC236}">
                <a16:creationId xmlns:a16="http://schemas.microsoft.com/office/drawing/2014/main" id="{B5A78B27-DA5A-1F1F-E22D-9EF1F47102F7}"/>
              </a:ext>
            </a:extLst>
          </p:cNvPr>
          <p:cNvSpPr txBox="1">
            <a:spLocks/>
          </p:cNvSpPr>
          <p:nvPr/>
        </p:nvSpPr>
        <p:spPr>
          <a:xfrm>
            <a:off x="411479" y="5303103"/>
            <a:ext cx="3627121" cy="830997"/>
          </a:xfrm>
          <a:prstGeom prst="rect">
            <a:avLst/>
          </a:prstGeom>
        </p:spPr>
        <p:txBody>
          <a:bodyPr lIns="0" tIns="0" rIns="0" bIns="0" anchor="b"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solidFill>
                  <a:schemeClr val="bg1"/>
                </a:solidFill>
              </a:rPr>
              <a:t>*Green Street's private-market total return is the change in CPRI (income + capital value change). </a:t>
            </a:r>
          </a:p>
          <a:p>
            <a:r>
              <a:rPr lang="en-US" sz="900">
                <a:solidFill>
                  <a:schemeClr val="bg1"/>
                </a:solidFill>
              </a:rPr>
              <a:t>**Sr. H values are a market cap weighted average of total returns for VTR </a:t>
            </a:r>
            <a:br>
              <a:rPr lang="en-US" sz="900">
                <a:solidFill>
                  <a:schemeClr val="bg1"/>
                </a:solidFill>
              </a:rPr>
            </a:br>
            <a:r>
              <a:rPr lang="en-US" sz="900">
                <a:solidFill>
                  <a:schemeClr val="bg1"/>
                </a:solidFill>
              </a:rPr>
              <a:t>and WELL.</a:t>
            </a:r>
          </a:p>
          <a:p>
            <a:r>
              <a:rPr lang="en-US" sz="900">
                <a:solidFill>
                  <a:schemeClr val="bg1"/>
                </a:solidFill>
              </a:rPr>
              <a:t>Source: FTSE/NAREIT Indices (public-market returns) and Green Street, CPRI data is thru 4Q25.</a:t>
            </a:r>
          </a:p>
        </p:txBody>
      </p:sp>
      <p:grpSp>
        <p:nvGrpSpPr>
          <p:cNvPr id="148" name="Group 147">
            <a:extLst>
              <a:ext uri="{FF2B5EF4-FFF2-40B4-BE49-F238E27FC236}">
                <a16:creationId xmlns:a16="http://schemas.microsoft.com/office/drawing/2014/main" id="{1353AB8A-D9A2-1973-1B4D-1BE9AC355CF8}"/>
              </a:ext>
            </a:extLst>
          </p:cNvPr>
          <p:cNvGrpSpPr/>
          <p:nvPr/>
        </p:nvGrpSpPr>
        <p:grpSpPr>
          <a:xfrm>
            <a:off x="4713857" y="573181"/>
            <a:ext cx="6906679" cy="2562089"/>
            <a:chOff x="8614465" y="573181"/>
            <a:chExt cx="2993441" cy="2562089"/>
          </a:xfrm>
        </p:grpSpPr>
        <p:graphicFrame>
          <p:nvGraphicFramePr>
            <p:cNvPr id="97" name="Chart 96">
              <a:extLst>
                <a:ext uri="{FF2B5EF4-FFF2-40B4-BE49-F238E27FC236}">
                  <a16:creationId xmlns:a16="http://schemas.microsoft.com/office/drawing/2014/main" id="{500BE561-D22F-791E-1670-392FBA84DB56}"/>
                </a:ext>
              </a:extLst>
            </p:cNvPr>
            <p:cNvGraphicFramePr/>
            <p:nvPr>
              <p:extLst>
                <p:ext uri="{D42A27DB-BD31-4B8C-83A1-F6EECF244321}">
                  <p14:modId xmlns:p14="http://schemas.microsoft.com/office/powerpoint/2010/main" val="2436161669"/>
                </p:ext>
              </p:extLst>
            </p:nvPr>
          </p:nvGraphicFramePr>
          <p:xfrm>
            <a:off x="8614465" y="1006344"/>
            <a:ext cx="2993441" cy="2128926"/>
          </p:xfrm>
          <a:graphic>
            <a:graphicData uri="http://schemas.openxmlformats.org/drawingml/2006/chart">
              <c:chart xmlns:c="http://schemas.openxmlformats.org/drawingml/2006/chart" xmlns:r="http://schemas.openxmlformats.org/officeDocument/2006/relationships" r:id="rId4"/>
            </a:graphicData>
          </a:graphic>
        </p:graphicFrame>
        <p:sp>
          <p:nvSpPr>
            <p:cNvPr id="98" name="Rectangle 97">
              <a:extLst>
                <a:ext uri="{FF2B5EF4-FFF2-40B4-BE49-F238E27FC236}">
                  <a16:creationId xmlns:a16="http://schemas.microsoft.com/office/drawing/2014/main" id="{46331AE9-433E-5EDA-C881-CBA3A4FD41AF}"/>
                </a:ext>
              </a:extLst>
            </p:cNvPr>
            <p:cNvSpPr/>
            <p:nvPr/>
          </p:nvSpPr>
          <p:spPr>
            <a:xfrm>
              <a:off x="9007585" y="1397501"/>
              <a:ext cx="313060" cy="1614656"/>
            </a:xfrm>
            <a:prstGeom prst="rect">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99" name="TextBox 98">
              <a:extLst>
                <a:ext uri="{FF2B5EF4-FFF2-40B4-BE49-F238E27FC236}">
                  <a16:creationId xmlns:a16="http://schemas.microsoft.com/office/drawing/2014/main" id="{79F5516D-EA15-3D8E-1CD0-35CA11C9EEB5}"/>
                </a:ext>
              </a:extLst>
            </p:cNvPr>
            <p:cNvSpPr txBox="1"/>
            <p:nvPr/>
          </p:nvSpPr>
          <p:spPr>
            <a:xfrm>
              <a:off x="9629451" y="573181"/>
              <a:ext cx="963469" cy="338554"/>
            </a:xfrm>
            <a:prstGeom prst="rect">
              <a:avLst/>
            </a:prstGeom>
            <a:noFill/>
          </p:spPr>
          <p:txBody>
            <a:bodyPr wrap="none" lIns="0" tIns="0" rIns="0" bIns="0" rtlCol="0">
              <a:spAutoFit/>
            </a:bodyPr>
            <a:lstStyle/>
            <a:p>
              <a:pPr algn="ctr"/>
              <a:r>
                <a:rPr lang="en-US" sz="1200" b="1">
                  <a:solidFill>
                    <a:schemeClr val="accent6"/>
                  </a:solidFill>
                </a:rPr>
                <a:t>20 Year Return</a:t>
              </a:r>
            </a:p>
            <a:p>
              <a:pPr algn="ctr"/>
              <a:r>
                <a:rPr lang="en-US" sz="1000">
                  <a:solidFill>
                    <a:schemeClr val="accent6"/>
                  </a:solidFill>
                </a:rPr>
                <a:t>(Annualized)</a:t>
              </a:r>
            </a:p>
          </p:txBody>
        </p:sp>
      </p:grpSp>
      <p:grpSp>
        <p:nvGrpSpPr>
          <p:cNvPr id="154" name="Group 153">
            <a:extLst>
              <a:ext uri="{FF2B5EF4-FFF2-40B4-BE49-F238E27FC236}">
                <a16:creationId xmlns:a16="http://schemas.microsoft.com/office/drawing/2014/main" id="{4ACAC3CA-3FCB-351A-4A75-BC4BF53E5799}"/>
              </a:ext>
            </a:extLst>
          </p:cNvPr>
          <p:cNvGrpSpPr/>
          <p:nvPr/>
        </p:nvGrpSpPr>
        <p:grpSpPr>
          <a:xfrm>
            <a:off x="4713857" y="3420503"/>
            <a:ext cx="6906679" cy="2562089"/>
            <a:chOff x="8614465" y="3420503"/>
            <a:chExt cx="2993441" cy="2562089"/>
          </a:xfrm>
        </p:grpSpPr>
        <p:graphicFrame>
          <p:nvGraphicFramePr>
            <p:cNvPr id="149" name="Chart 148">
              <a:extLst>
                <a:ext uri="{FF2B5EF4-FFF2-40B4-BE49-F238E27FC236}">
                  <a16:creationId xmlns:a16="http://schemas.microsoft.com/office/drawing/2014/main" id="{B37EDAC3-333D-80CF-BF5C-17A43FBADD60}"/>
                </a:ext>
              </a:extLst>
            </p:cNvPr>
            <p:cNvGraphicFramePr/>
            <p:nvPr>
              <p:extLst>
                <p:ext uri="{D42A27DB-BD31-4B8C-83A1-F6EECF244321}">
                  <p14:modId xmlns:p14="http://schemas.microsoft.com/office/powerpoint/2010/main" val="1442672274"/>
                </p:ext>
              </p:extLst>
            </p:nvPr>
          </p:nvGraphicFramePr>
          <p:xfrm>
            <a:off x="8614465" y="3853666"/>
            <a:ext cx="2993441" cy="2128926"/>
          </p:xfrm>
          <a:graphic>
            <a:graphicData uri="http://schemas.openxmlformats.org/drawingml/2006/chart">
              <c:chart xmlns:c="http://schemas.openxmlformats.org/drawingml/2006/chart" xmlns:r="http://schemas.openxmlformats.org/officeDocument/2006/relationships" r:id="rId5"/>
            </a:graphicData>
          </a:graphic>
        </p:graphicFrame>
        <p:sp>
          <p:nvSpPr>
            <p:cNvPr id="150" name="Rectangle 149">
              <a:extLst>
                <a:ext uri="{FF2B5EF4-FFF2-40B4-BE49-F238E27FC236}">
                  <a16:creationId xmlns:a16="http://schemas.microsoft.com/office/drawing/2014/main" id="{1FFCB43A-4848-802D-35A4-684DEFA555D0}"/>
                </a:ext>
              </a:extLst>
            </p:cNvPr>
            <p:cNvSpPr/>
            <p:nvPr/>
          </p:nvSpPr>
          <p:spPr>
            <a:xfrm>
              <a:off x="9660044" y="4720139"/>
              <a:ext cx="298451" cy="1139340"/>
            </a:xfrm>
            <a:prstGeom prst="rect">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51" name="TextBox 150">
              <a:extLst>
                <a:ext uri="{FF2B5EF4-FFF2-40B4-BE49-F238E27FC236}">
                  <a16:creationId xmlns:a16="http://schemas.microsoft.com/office/drawing/2014/main" id="{59739F85-3120-B40F-6322-884F034BB921}"/>
                </a:ext>
              </a:extLst>
            </p:cNvPr>
            <p:cNvSpPr txBox="1"/>
            <p:nvPr/>
          </p:nvSpPr>
          <p:spPr>
            <a:xfrm>
              <a:off x="9629451" y="3420503"/>
              <a:ext cx="963469" cy="338554"/>
            </a:xfrm>
            <a:prstGeom prst="rect">
              <a:avLst/>
            </a:prstGeom>
            <a:noFill/>
          </p:spPr>
          <p:txBody>
            <a:bodyPr wrap="none" lIns="0" tIns="0" rIns="0" bIns="0" rtlCol="0">
              <a:spAutoFit/>
            </a:bodyPr>
            <a:lstStyle/>
            <a:p>
              <a:pPr algn="ctr"/>
              <a:r>
                <a:rPr lang="en-US" sz="1200" b="1">
                  <a:solidFill>
                    <a:schemeClr val="accent6"/>
                  </a:solidFill>
                </a:rPr>
                <a:t>20 Year Return</a:t>
              </a:r>
            </a:p>
            <a:p>
              <a:pPr algn="ctr"/>
              <a:r>
                <a:rPr lang="en-US" sz="1000">
                  <a:solidFill>
                    <a:schemeClr val="accent6"/>
                  </a:solidFill>
                </a:rPr>
                <a:t>(Annualized)</a:t>
              </a:r>
            </a:p>
          </p:txBody>
        </p:sp>
      </p:grpSp>
      <p:pic>
        <p:nvPicPr>
          <p:cNvPr id="2" name="Picture 1">
            <a:extLst>
              <a:ext uri="{FF2B5EF4-FFF2-40B4-BE49-F238E27FC236}">
                <a16:creationId xmlns:a16="http://schemas.microsoft.com/office/drawing/2014/main" id="{0634434C-5C3C-F5E6-DCDC-3F95653BC12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411478" y="6414954"/>
            <a:ext cx="817487" cy="279432"/>
          </a:xfrm>
          <a:prstGeom prst="rect">
            <a:avLst/>
          </a:prstGeom>
        </p:spPr>
      </p:pic>
    </p:spTree>
    <p:extLst>
      <p:ext uri="{BB962C8B-B14F-4D97-AF65-F5344CB8AC3E}">
        <p14:creationId xmlns:p14="http://schemas.microsoft.com/office/powerpoint/2010/main" val="3604288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EC7EC7E-8303-BB59-8624-976EC838BC5F}"/>
              </a:ext>
            </a:extLst>
          </p:cNvPr>
          <p:cNvGrpSpPr/>
          <p:nvPr/>
        </p:nvGrpSpPr>
        <p:grpSpPr>
          <a:xfrm>
            <a:off x="0" y="0"/>
            <a:ext cx="12192000" cy="2703576"/>
            <a:chOff x="797442" y="0"/>
            <a:chExt cx="12192000" cy="2703576"/>
          </a:xfrm>
        </p:grpSpPr>
        <p:pic>
          <p:nvPicPr>
            <p:cNvPr id="10" name="Picture 9">
              <a:extLst>
                <a:ext uri="{FF2B5EF4-FFF2-40B4-BE49-F238E27FC236}">
                  <a16:creationId xmlns:a16="http://schemas.microsoft.com/office/drawing/2014/main" id="{7C242B07-B19C-4917-8DEC-450CCCEA004F}"/>
                </a:ext>
              </a:extLst>
            </p:cNvPr>
            <p:cNvPicPr>
              <a:picLocks noChangeAspect="1"/>
            </p:cNvPicPr>
            <p:nvPr/>
          </p:nvPicPr>
          <p:blipFill rotWithShape="1">
            <a:blip r:embed="rId3"/>
            <a:srcRect t="28" b="28"/>
            <a:stretch/>
          </p:blipFill>
          <p:spPr>
            <a:xfrm>
              <a:off x="797442" y="0"/>
              <a:ext cx="12192000" cy="2703576"/>
            </a:xfrm>
            <a:prstGeom prst="rect">
              <a:avLst/>
            </a:prstGeom>
          </p:spPr>
        </p:pic>
        <p:sp>
          <p:nvSpPr>
            <p:cNvPr id="11" name="Rectangle 10">
              <a:extLst>
                <a:ext uri="{FF2B5EF4-FFF2-40B4-BE49-F238E27FC236}">
                  <a16:creationId xmlns:a16="http://schemas.microsoft.com/office/drawing/2014/main" id="{78A761B2-60C4-AB4C-A80D-C52FE3843E49}"/>
                </a:ext>
              </a:extLst>
            </p:cNvPr>
            <p:cNvSpPr/>
            <p:nvPr/>
          </p:nvSpPr>
          <p:spPr>
            <a:xfrm>
              <a:off x="797442" y="0"/>
              <a:ext cx="12192000" cy="2703576"/>
            </a:xfrm>
            <a:prstGeom prst="rect">
              <a:avLst/>
            </a:prstGeom>
            <a:gradFill>
              <a:gsLst>
                <a:gs pos="100000">
                  <a:srgbClr val="000514">
                    <a:alpha val="95000"/>
                  </a:srgbClr>
                </a:gs>
                <a:gs pos="54000">
                  <a:srgbClr val="00102F">
                    <a:alpha val="90000"/>
                  </a:srgbClr>
                </a:gs>
                <a:gs pos="0">
                  <a:schemeClr val="accent1">
                    <a:alpha val="9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540B4D1-31DB-A8E3-7AE8-CD27AC70F9E4}"/>
              </a:ext>
            </a:extLst>
          </p:cNvPr>
          <p:cNvSpPr>
            <a:spLocks noGrp="1"/>
          </p:cNvSpPr>
          <p:nvPr>
            <p:ph type="title"/>
          </p:nvPr>
        </p:nvSpPr>
        <p:spPr>
          <a:xfrm>
            <a:off x="411478" y="401016"/>
            <a:ext cx="11369047" cy="447558"/>
          </a:xfrm>
        </p:spPr>
        <p:txBody>
          <a:bodyPr/>
          <a:lstStyle/>
          <a:p>
            <a:r>
              <a:rPr lang="en-US">
                <a:solidFill>
                  <a:schemeClr val="bg1"/>
                </a:solidFill>
              </a:rPr>
              <a:t>TOG’s $15–$35M Sweet Spot: </a:t>
            </a:r>
          </a:p>
        </p:txBody>
      </p:sp>
      <p:sp>
        <p:nvSpPr>
          <p:cNvPr id="3" name="Text Placeholder 2">
            <a:extLst>
              <a:ext uri="{FF2B5EF4-FFF2-40B4-BE49-F238E27FC236}">
                <a16:creationId xmlns:a16="http://schemas.microsoft.com/office/drawing/2014/main" id="{F55B139D-B060-E9C2-A6D8-978CDDB9B398}"/>
              </a:ext>
            </a:extLst>
          </p:cNvPr>
          <p:cNvSpPr>
            <a:spLocks noGrp="1"/>
          </p:cNvSpPr>
          <p:nvPr>
            <p:ph type="body" sz="quarter" idx="11"/>
          </p:nvPr>
        </p:nvSpPr>
        <p:spPr>
          <a:xfrm>
            <a:off x="411479" y="900567"/>
            <a:ext cx="11369047" cy="279757"/>
          </a:xfrm>
        </p:spPr>
        <p:txBody>
          <a:bodyPr/>
          <a:lstStyle/>
          <a:p>
            <a:r>
              <a:rPr lang="en-US">
                <a:solidFill>
                  <a:schemeClr val="bg1"/>
                </a:solidFill>
              </a:rPr>
              <a:t>Off the Institutional Radar, on the Best Markets</a:t>
            </a:r>
          </a:p>
        </p:txBody>
      </p:sp>
      <p:grpSp>
        <p:nvGrpSpPr>
          <p:cNvPr id="7" name="Group 6">
            <a:extLst>
              <a:ext uri="{FF2B5EF4-FFF2-40B4-BE49-F238E27FC236}">
                <a16:creationId xmlns:a16="http://schemas.microsoft.com/office/drawing/2014/main" id="{066FC164-D460-7F75-5146-E561A44628B6}"/>
              </a:ext>
            </a:extLst>
          </p:cNvPr>
          <p:cNvGrpSpPr/>
          <p:nvPr/>
        </p:nvGrpSpPr>
        <p:grpSpPr>
          <a:xfrm>
            <a:off x="777240" y="2260018"/>
            <a:ext cx="10241280" cy="777240"/>
            <a:chOff x="777240" y="2377440"/>
            <a:chExt cx="10241280" cy="777240"/>
          </a:xfrm>
        </p:grpSpPr>
        <p:sp>
          <p:nvSpPr>
            <p:cNvPr id="4" name="Rectangle 3">
              <a:extLst>
                <a:ext uri="{FF2B5EF4-FFF2-40B4-BE49-F238E27FC236}">
                  <a16:creationId xmlns:a16="http://schemas.microsoft.com/office/drawing/2014/main" id="{7E9D2749-A6AC-DB3E-550B-8563E4A04252}"/>
                </a:ext>
              </a:extLst>
            </p:cNvPr>
            <p:cNvSpPr/>
            <p:nvPr/>
          </p:nvSpPr>
          <p:spPr>
            <a:xfrm>
              <a:off x="777240" y="2377440"/>
              <a:ext cx="2867558" cy="7772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15840C98-0B78-0198-34FA-E86C515BD1D8}"/>
                </a:ext>
              </a:extLst>
            </p:cNvPr>
            <p:cNvSpPr/>
            <p:nvPr/>
          </p:nvSpPr>
          <p:spPr>
            <a:xfrm>
              <a:off x="3644798" y="2377440"/>
              <a:ext cx="3482035" cy="777240"/>
            </a:xfrm>
            <a:prstGeom prst="rect">
              <a:avLst/>
            </a:prstGeom>
            <a:solidFill>
              <a:srgbClr val="C9A2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ectangle 5">
              <a:extLst>
                <a:ext uri="{FF2B5EF4-FFF2-40B4-BE49-F238E27FC236}">
                  <a16:creationId xmlns:a16="http://schemas.microsoft.com/office/drawing/2014/main" id="{38F2DD47-7CA2-79F7-2EBD-1926A1720FD0}"/>
                </a:ext>
              </a:extLst>
            </p:cNvPr>
            <p:cNvSpPr/>
            <p:nvPr/>
          </p:nvSpPr>
          <p:spPr>
            <a:xfrm>
              <a:off x="7126833" y="2377440"/>
              <a:ext cx="3891687" cy="777240"/>
            </a:xfrm>
            <a:prstGeom prst="rect">
              <a:avLst/>
            </a:prstGeom>
            <a:solidFill>
              <a:srgbClr val="1A2B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
        <p:nvSpPr>
          <p:cNvPr id="13" name="Rectangle 12">
            <a:extLst>
              <a:ext uri="{FF2B5EF4-FFF2-40B4-BE49-F238E27FC236}">
                <a16:creationId xmlns:a16="http://schemas.microsoft.com/office/drawing/2014/main" id="{7C16CA00-79E6-0D3B-4473-B9641589CB9C}"/>
              </a:ext>
            </a:extLst>
          </p:cNvPr>
          <p:cNvSpPr>
            <a:spLocks/>
          </p:cNvSpPr>
          <p:nvPr/>
        </p:nvSpPr>
        <p:spPr>
          <a:xfrm>
            <a:off x="401636" y="1412134"/>
            <a:ext cx="11369047" cy="2199963"/>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1FF759D8-2885-3A93-06E2-3C58FBB46D34}"/>
              </a:ext>
            </a:extLst>
          </p:cNvPr>
          <p:cNvSpPr>
            <a:spLocks/>
          </p:cNvSpPr>
          <p:nvPr/>
        </p:nvSpPr>
        <p:spPr>
          <a:xfrm>
            <a:off x="418141" y="1412134"/>
            <a:ext cx="11369047" cy="2199963"/>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ooter Placeholder 2">
            <a:extLst>
              <a:ext uri="{FF2B5EF4-FFF2-40B4-BE49-F238E27FC236}">
                <a16:creationId xmlns:a16="http://schemas.microsoft.com/office/drawing/2014/main" id="{A5BDF61C-BA66-31D6-2EC8-2B8859B32393}"/>
              </a:ext>
            </a:extLst>
          </p:cNvPr>
          <p:cNvSpPr txBox="1">
            <a:spLocks/>
          </p:cNvSpPr>
          <p:nvPr/>
        </p:nvSpPr>
        <p:spPr>
          <a:xfrm>
            <a:off x="1302599" y="3181407"/>
            <a:ext cx="9586802" cy="223779"/>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1600">
                <a:solidFill>
                  <a:schemeClr val="accent6"/>
                </a:solidFill>
              </a:rPr>
              <a:t>Too small for institutions. Too large for 1031 buyers. A fragmented market with motivated, often-unsophisticated sellers.</a:t>
            </a:r>
          </a:p>
        </p:txBody>
      </p:sp>
      <p:sp>
        <p:nvSpPr>
          <p:cNvPr id="16" name="Rectangle 15">
            <a:extLst>
              <a:ext uri="{FF2B5EF4-FFF2-40B4-BE49-F238E27FC236}">
                <a16:creationId xmlns:a16="http://schemas.microsoft.com/office/drawing/2014/main" id="{184B328C-EF8C-74FC-AE56-47513C8B7347}"/>
              </a:ext>
            </a:extLst>
          </p:cNvPr>
          <p:cNvSpPr/>
          <p:nvPr/>
        </p:nvSpPr>
        <p:spPr>
          <a:xfrm>
            <a:off x="600524" y="1619045"/>
            <a:ext cx="3077466" cy="1355451"/>
          </a:xfrm>
          <a:prstGeom prst="rect">
            <a:avLst/>
          </a:prstGeom>
          <a:solidFill>
            <a:srgbClr val="AEB4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Rectangle 16">
            <a:extLst>
              <a:ext uri="{FF2B5EF4-FFF2-40B4-BE49-F238E27FC236}">
                <a16:creationId xmlns:a16="http://schemas.microsoft.com/office/drawing/2014/main" id="{6213181F-18DF-CAB2-9AEA-7BB9461DCF10}"/>
              </a:ext>
            </a:extLst>
          </p:cNvPr>
          <p:cNvSpPr/>
          <p:nvPr/>
        </p:nvSpPr>
        <p:spPr>
          <a:xfrm>
            <a:off x="3677990" y="1619045"/>
            <a:ext cx="3736923" cy="13554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8" name="Rectangle 17">
            <a:extLst>
              <a:ext uri="{FF2B5EF4-FFF2-40B4-BE49-F238E27FC236}">
                <a16:creationId xmlns:a16="http://schemas.microsoft.com/office/drawing/2014/main" id="{8CD05439-6325-7928-A34E-0165FCFBD2CE}"/>
              </a:ext>
            </a:extLst>
          </p:cNvPr>
          <p:cNvSpPr/>
          <p:nvPr/>
        </p:nvSpPr>
        <p:spPr>
          <a:xfrm>
            <a:off x="7414914" y="1619045"/>
            <a:ext cx="4176562" cy="135545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2" name="Google Shape;266;p24">
            <a:extLst>
              <a:ext uri="{FF2B5EF4-FFF2-40B4-BE49-F238E27FC236}">
                <a16:creationId xmlns:a16="http://schemas.microsoft.com/office/drawing/2014/main" id="{332DACB1-59DC-1FCF-783D-F900F4D475E0}"/>
              </a:ext>
            </a:extLst>
          </p:cNvPr>
          <p:cNvSpPr/>
          <p:nvPr/>
        </p:nvSpPr>
        <p:spPr>
          <a:xfrm>
            <a:off x="401638" y="3844610"/>
            <a:ext cx="11385549" cy="469324"/>
          </a:xfrm>
          <a:prstGeom prst="rect">
            <a:avLst/>
          </a:prstGeom>
          <a:solidFill>
            <a:schemeClr val="accent5"/>
          </a:solidFill>
          <a:ln>
            <a:noFill/>
          </a:ln>
        </p:spPr>
        <p:txBody>
          <a:bodyPr spcFirstLastPara="1" wrap="square" lIns="45700" tIns="45700" rIns="45700" bIns="45700" anchor="ctr" anchorCtr="0">
            <a:normAutofit/>
          </a:bodyPr>
          <a:lstStyle/>
          <a:p>
            <a:pPr marL="0" marR="0" lvl="0" indent="0" algn="ctr" defTabSz="457200" rtl="0" eaLnBrk="1" fontAlgn="auto" latinLnBrk="0" hangingPunct="1">
              <a:lnSpc>
                <a:spcPct val="100000"/>
              </a:lnSpc>
              <a:spcBef>
                <a:spcPts val="0"/>
              </a:spcBef>
              <a:spcAft>
                <a:spcPts val="0"/>
              </a:spcAft>
              <a:buClr>
                <a:srgbClr val="FFFFFF"/>
              </a:buClr>
              <a:buSzPts val="1600"/>
              <a:buFont typeface="Garamond"/>
              <a:buNone/>
              <a:tabLst/>
              <a:defRPr/>
            </a:pPr>
            <a:r>
              <a:rPr kumimoji="0" lang="en-US" b="1" i="0" u="none" strike="noStrike" kern="1200" cap="none" spc="0" normalizeH="0" baseline="0" noProof="0">
                <a:ln>
                  <a:noFill/>
                </a:ln>
                <a:solidFill>
                  <a:srgbClr val="FFFFFF"/>
                </a:solidFill>
                <a:effectLst/>
                <a:uLnTx/>
                <a:uFillTx/>
                <a:ea typeface="Garamond"/>
                <a:cs typeface="Garamond"/>
                <a:sym typeface="Garamond"/>
              </a:rPr>
              <a:t>TOG TRACK RECORD IN THIS RANGE — SINCE 1996</a:t>
            </a:r>
          </a:p>
        </p:txBody>
      </p:sp>
      <p:cxnSp>
        <p:nvCxnSpPr>
          <p:cNvPr id="66" name="Straight Connector 65">
            <a:extLst>
              <a:ext uri="{FF2B5EF4-FFF2-40B4-BE49-F238E27FC236}">
                <a16:creationId xmlns:a16="http://schemas.microsoft.com/office/drawing/2014/main" id="{1895DCCA-D82C-0663-8AF3-CD624A782CBB}"/>
              </a:ext>
            </a:extLst>
          </p:cNvPr>
          <p:cNvCxnSpPr>
            <a:cxnSpLocks/>
          </p:cNvCxnSpPr>
          <p:nvPr/>
        </p:nvCxnSpPr>
        <p:spPr>
          <a:xfrm>
            <a:off x="6096000" y="4546448"/>
            <a:ext cx="0" cy="111264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16EB390-1685-96E4-F7A7-A11D0536756A}"/>
              </a:ext>
            </a:extLst>
          </p:cNvPr>
          <p:cNvGrpSpPr/>
          <p:nvPr/>
        </p:nvGrpSpPr>
        <p:grpSpPr>
          <a:xfrm>
            <a:off x="4473742" y="1802239"/>
            <a:ext cx="2145419" cy="989062"/>
            <a:chOff x="4473742" y="1762450"/>
            <a:chExt cx="2145419" cy="989062"/>
          </a:xfrm>
        </p:grpSpPr>
        <p:pic>
          <p:nvPicPr>
            <p:cNvPr id="38" name="Picture 37" descr="A black and white logo&#10;&#10;Description automatically generated">
              <a:extLst>
                <a:ext uri="{FF2B5EF4-FFF2-40B4-BE49-F238E27FC236}">
                  <a16:creationId xmlns:a16="http://schemas.microsoft.com/office/drawing/2014/main" id="{6965B596-5632-1B34-7BD8-7AC6FA27CC84}"/>
                </a:ext>
              </a:extLst>
            </p:cNvPr>
            <p:cNvPicPr>
              <a:picLocks noChangeAspect="1"/>
            </p:cNvPicPr>
            <p:nvPr/>
          </p:nvPicPr>
          <p:blipFill>
            <a:blip r:embed="rId4">
              <a:duotone>
                <a:schemeClr val="accent5">
                  <a:shade val="45000"/>
                  <a:satMod val="135000"/>
                </a:schemeClr>
                <a:prstClr val="white"/>
              </a:duotone>
            </a:blip>
            <a:stretch>
              <a:fillRect/>
            </a:stretch>
          </p:blipFill>
          <p:spPr>
            <a:xfrm>
              <a:off x="4886655" y="1762450"/>
              <a:ext cx="1319592" cy="326756"/>
            </a:xfrm>
            <a:prstGeom prst="rect">
              <a:avLst/>
            </a:prstGeom>
          </p:spPr>
        </p:pic>
        <p:sp>
          <p:nvSpPr>
            <p:cNvPr id="71" name="Footer Placeholder 2">
              <a:extLst>
                <a:ext uri="{FF2B5EF4-FFF2-40B4-BE49-F238E27FC236}">
                  <a16:creationId xmlns:a16="http://schemas.microsoft.com/office/drawing/2014/main" id="{B7A1237C-5484-044B-37F3-5981725C219D}"/>
                </a:ext>
              </a:extLst>
            </p:cNvPr>
            <p:cNvSpPr txBox="1">
              <a:spLocks/>
            </p:cNvSpPr>
            <p:nvPr/>
          </p:nvSpPr>
          <p:spPr>
            <a:xfrm>
              <a:off x="4473742" y="2105181"/>
              <a:ext cx="2145419" cy="646331"/>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buClr>
                  <a:schemeClr val="accent1"/>
                </a:buClr>
              </a:pPr>
              <a:r>
                <a:rPr lang="en-US" sz="2800" b="1">
                  <a:solidFill>
                    <a:schemeClr val="bg1"/>
                  </a:solidFill>
                </a:rPr>
                <a:t>$15M – $35M</a:t>
              </a:r>
            </a:p>
            <a:p>
              <a:pPr algn="ctr">
                <a:buClr>
                  <a:schemeClr val="accent1"/>
                </a:buClr>
              </a:pPr>
              <a:r>
                <a:rPr lang="en-US" sz="1400">
                  <a:solidFill>
                    <a:schemeClr val="bg1"/>
                  </a:solidFill>
                </a:rPr>
                <a:t>TOG Sweet Spot</a:t>
              </a:r>
            </a:p>
          </p:txBody>
        </p:sp>
      </p:grpSp>
      <p:sp>
        <p:nvSpPr>
          <p:cNvPr id="72" name="Footer Placeholder 2">
            <a:extLst>
              <a:ext uri="{FF2B5EF4-FFF2-40B4-BE49-F238E27FC236}">
                <a16:creationId xmlns:a16="http://schemas.microsoft.com/office/drawing/2014/main" id="{05F66BDD-6A8D-E4A3-F82E-39F6E8FA9A18}"/>
              </a:ext>
            </a:extLst>
          </p:cNvPr>
          <p:cNvSpPr txBox="1">
            <a:spLocks/>
          </p:cNvSpPr>
          <p:nvPr/>
        </p:nvSpPr>
        <p:spPr>
          <a:xfrm>
            <a:off x="8430486" y="1973605"/>
            <a:ext cx="2145419" cy="646331"/>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buClr>
                <a:schemeClr val="accent1"/>
              </a:buClr>
            </a:pPr>
            <a:r>
              <a:rPr lang="en-US" sz="2800" b="1">
                <a:solidFill>
                  <a:schemeClr val="bg1"/>
                </a:solidFill>
              </a:rPr>
              <a:t>$50M+</a:t>
            </a:r>
          </a:p>
          <a:p>
            <a:pPr algn="ctr">
              <a:buClr>
                <a:schemeClr val="accent1"/>
              </a:buClr>
            </a:pPr>
            <a:r>
              <a:rPr lang="en-US" sz="1400">
                <a:solidFill>
                  <a:schemeClr val="bg1"/>
                </a:solidFill>
              </a:rPr>
              <a:t>Institutional Investors</a:t>
            </a:r>
          </a:p>
        </p:txBody>
      </p:sp>
      <p:sp>
        <p:nvSpPr>
          <p:cNvPr id="73" name="Footer Placeholder 2">
            <a:extLst>
              <a:ext uri="{FF2B5EF4-FFF2-40B4-BE49-F238E27FC236}">
                <a16:creationId xmlns:a16="http://schemas.microsoft.com/office/drawing/2014/main" id="{6ACA4478-0266-37EA-EA6C-C632C9EEDFBF}"/>
              </a:ext>
            </a:extLst>
          </p:cNvPr>
          <p:cNvSpPr txBox="1">
            <a:spLocks/>
          </p:cNvSpPr>
          <p:nvPr/>
        </p:nvSpPr>
        <p:spPr>
          <a:xfrm>
            <a:off x="1066548" y="1973605"/>
            <a:ext cx="2145419" cy="646331"/>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buClr>
                <a:schemeClr val="accent1"/>
              </a:buClr>
            </a:pPr>
            <a:r>
              <a:rPr lang="en-US" sz="2800" b="1">
                <a:solidFill>
                  <a:schemeClr val="accent6"/>
                </a:solidFill>
              </a:rPr>
              <a:t>&lt; $15M</a:t>
            </a:r>
          </a:p>
          <a:p>
            <a:pPr algn="ctr">
              <a:buClr>
                <a:schemeClr val="accent1"/>
              </a:buClr>
            </a:pPr>
            <a:r>
              <a:rPr lang="en-US" sz="1400">
                <a:solidFill>
                  <a:schemeClr val="accent6"/>
                </a:solidFill>
              </a:rPr>
              <a:t>1031 / Retail Buyers</a:t>
            </a:r>
          </a:p>
        </p:txBody>
      </p:sp>
      <p:sp>
        <p:nvSpPr>
          <p:cNvPr id="74" name="Footer Placeholder 73">
            <a:extLst>
              <a:ext uri="{FF2B5EF4-FFF2-40B4-BE49-F238E27FC236}">
                <a16:creationId xmlns:a16="http://schemas.microsoft.com/office/drawing/2014/main" id="{3077A01D-4964-93CE-0115-066832991683}"/>
              </a:ext>
            </a:extLst>
          </p:cNvPr>
          <p:cNvSpPr>
            <a:spLocks noGrp="1"/>
          </p:cNvSpPr>
          <p:nvPr>
            <p:ph type="ftr" sz="quarter" idx="12"/>
          </p:nvPr>
        </p:nvSpPr>
        <p:spPr/>
        <p:txBody>
          <a:bodyPr/>
          <a:lstStyle/>
          <a:p>
            <a:r>
              <a:rPr lang="en-US"/>
              <a:t>Sources: Green Street Industrial Annual Sector Outlook, Jan 2026 (Risk-Adj. IRR by submarket); TOG investment history since 1996. Past performance does not guarantee future results.</a:t>
            </a:r>
          </a:p>
        </p:txBody>
      </p:sp>
      <p:grpSp>
        <p:nvGrpSpPr>
          <p:cNvPr id="21" name="Group 20">
            <a:extLst>
              <a:ext uri="{FF2B5EF4-FFF2-40B4-BE49-F238E27FC236}">
                <a16:creationId xmlns:a16="http://schemas.microsoft.com/office/drawing/2014/main" id="{8CFEF9C4-F6D1-9AC0-349D-43D99C4D553D}"/>
              </a:ext>
            </a:extLst>
          </p:cNvPr>
          <p:cNvGrpSpPr/>
          <p:nvPr/>
        </p:nvGrpSpPr>
        <p:grpSpPr>
          <a:xfrm>
            <a:off x="987403" y="4764217"/>
            <a:ext cx="4449127" cy="677108"/>
            <a:chOff x="952507" y="4768758"/>
            <a:chExt cx="4449127" cy="677108"/>
          </a:xfrm>
        </p:grpSpPr>
        <p:sp>
          <p:nvSpPr>
            <p:cNvPr id="49" name="Footer Placeholder 2">
              <a:extLst>
                <a:ext uri="{FF2B5EF4-FFF2-40B4-BE49-F238E27FC236}">
                  <a16:creationId xmlns:a16="http://schemas.microsoft.com/office/drawing/2014/main" id="{3F7B0DBE-EFD4-D7AF-9B7F-3AEAB9484686}"/>
                </a:ext>
              </a:extLst>
            </p:cNvPr>
            <p:cNvSpPr txBox="1">
              <a:spLocks/>
            </p:cNvSpPr>
            <p:nvPr/>
          </p:nvSpPr>
          <p:spPr>
            <a:xfrm>
              <a:off x="952507" y="4768758"/>
              <a:ext cx="1562566" cy="677108"/>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
                  <a:schemeClr val="accent1"/>
                </a:buClr>
              </a:pPr>
              <a:r>
                <a:rPr lang="en-US" sz="4400" b="1">
                  <a:solidFill>
                    <a:schemeClr val="accent6"/>
                  </a:solidFill>
                </a:rPr>
                <a:t>+50%</a:t>
              </a:r>
            </a:p>
          </p:txBody>
        </p:sp>
        <p:sp>
          <p:nvSpPr>
            <p:cNvPr id="9" name="Footer Placeholder 2">
              <a:extLst>
                <a:ext uri="{FF2B5EF4-FFF2-40B4-BE49-F238E27FC236}">
                  <a16:creationId xmlns:a16="http://schemas.microsoft.com/office/drawing/2014/main" id="{6DD64F95-2EA8-2871-5FE4-73B86E211EAB}"/>
                </a:ext>
              </a:extLst>
            </p:cNvPr>
            <p:cNvSpPr txBox="1">
              <a:spLocks/>
            </p:cNvSpPr>
            <p:nvPr/>
          </p:nvSpPr>
          <p:spPr>
            <a:xfrm>
              <a:off x="2515073" y="4922646"/>
              <a:ext cx="2886561" cy="369332"/>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
                  <a:schemeClr val="accent1"/>
                </a:buClr>
              </a:pPr>
              <a:r>
                <a:rPr lang="en-US" sz="2400">
                  <a:solidFill>
                    <a:schemeClr val="accent6"/>
                  </a:solidFill>
                </a:rPr>
                <a:t>Avg property-level IRR</a:t>
              </a:r>
            </a:p>
          </p:txBody>
        </p:sp>
      </p:grpSp>
      <p:grpSp>
        <p:nvGrpSpPr>
          <p:cNvPr id="22" name="Group 21">
            <a:extLst>
              <a:ext uri="{FF2B5EF4-FFF2-40B4-BE49-F238E27FC236}">
                <a16:creationId xmlns:a16="http://schemas.microsoft.com/office/drawing/2014/main" id="{2C976295-54BF-4DC7-8F92-EC29BEF3F260}"/>
              </a:ext>
            </a:extLst>
          </p:cNvPr>
          <p:cNvGrpSpPr/>
          <p:nvPr/>
        </p:nvGrpSpPr>
        <p:grpSpPr>
          <a:xfrm>
            <a:off x="6999096" y="4764217"/>
            <a:ext cx="4095552" cy="677108"/>
            <a:chOff x="952507" y="4768758"/>
            <a:chExt cx="4095552" cy="677108"/>
          </a:xfrm>
        </p:grpSpPr>
        <p:sp>
          <p:nvSpPr>
            <p:cNvPr id="23" name="Footer Placeholder 2">
              <a:extLst>
                <a:ext uri="{FF2B5EF4-FFF2-40B4-BE49-F238E27FC236}">
                  <a16:creationId xmlns:a16="http://schemas.microsoft.com/office/drawing/2014/main" id="{23B93190-6243-94F8-F643-E2B9EFA05DA5}"/>
                </a:ext>
              </a:extLst>
            </p:cNvPr>
            <p:cNvSpPr txBox="1">
              <a:spLocks/>
            </p:cNvSpPr>
            <p:nvPr/>
          </p:nvSpPr>
          <p:spPr>
            <a:xfrm>
              <a:off x="952507" y="4768758"/>
              <a:ext cx="1208991" cy="677108"/>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
                  <a:schemeClr val="accent1"/>
                </a:buClr>
              </a:pPr>
              <a:r>
                <a:rPr lang="en-US" sz="4400" b="1">
                  <a:solidFill>
                    <a:schemeClr val="accent6"/>
                  </a:solidFill>
                </a:rPr>
                <a:t>3.0×</a:t>
              </a:r>
            </a:p>
          </p:txBody>
        </p:sp>
        <p:sp>
          <p:nvSpPr>
            <p:cNvPr id="24" name="Footer Placeholder 2">
              <a:extLst>
                <a:ext uri="{FF2B5EF4-FFF2-40B4-BE49-F238E27FC236}">
                  <a16:creationId xmlns:a16="http://schemas.microsoft.com/office/drawing/2014/main" id="{C91036D3-0857-C419-151C-E38B76E62DD9}"/>
                </a:ext>
              </a:extLst>
            </p:cNvPr>
            <p:cNvSpPr txBox="1">
              <a:spLocks/>
            </p:cNvSpPr>
            <p:nvPr/>
          </p:nvSpPr>
          <p:spPr>
            <a:xfrm>
              <a:off x="2161498" y="4922646"/>
              <a:ext cx="2886561" cy="369332"/>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
                  <a:schemeClr val="accent1"/>
                </a:buClr>
              </a:pPr>
              <a:r>
                <a:rPr lang="en-US" sz="2400">
                  <a:solidFill>
                    <a:schemeClr val="accent6"/>
                  </a:solidFill>
                </a:rPr>
                <a:t>Avg equity multiple</a:t>
              </a:r>
            </a:p>
          </p:txBody>
        </p:sp>
      </p:grpSp>
    </p:spTree>
    <p:extLst>
      <p:ext uri="{BB962C8B-B14F-4D97-AF65-F5344CB8AC3E}">
        <p14:creationId xmlns:p14="http://schemas.microsoft.com/office/powerpoint/2010/main" val="3380372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F5C27A-562C-269F-E163-C99F58CE5B85}"/>
              </a:ext>
            </a:extLst>
          </p:cNvPr>
          <p:cNvPicPr>
            <a:picLocks noChangeAspect="1"/>
          </p:cNvPicPr>
          <p:nvPr/>
        </p:nvPicPr>
        <p:blipFill>
          <a:blip r:embed="rId2"/>
          <a:srcRect l="16" r="16"/>
          <a:stretch/>
        </p:blipFill>
        <p:spPr>
          <a:xfrm>
            <a:off x="0" y="0"/>
            <a:ext cx="5812222" cy="6858000"/>
          </a:xfrm>
          <a:prstGeom prst="rect">
            <a:avLst/>
          </a:prstGeom>
        </p:spPr>
      </p:pic>
      <p:sp>
        <p:nvSpPr>
          <p:cNvPr id="5" name="Rectangle 4">
            <a:extLst>
              <a:ext uri="{FF2B5EF4-FFF2-40B4-BE49-F238E27FC236}">
                <a16:creationId xmlns:a16="http://schemas.microsoft.com/office/drawing/2014/main" id="{1AD22C1F-7A96-F947-A80B-4FC04A160EC1}"/>
              </a:ext>
            </a:extLst>
          </p:cNvPr>
          <p:cNvSpPr/>
          <p:nvPr/>
        </p:nvSpPr>
        <p:spPr>
          <a:xfrm>
            <a:off x="0" y="0"/>
            <a:ext cx="5812222" cy="6858000"/>
          </a:xfrm>
          <a:prstGeom prst="rect">
            <a:avLst/>
          </a:prstGeom>
          <a:gradFill>
            <a:gsLst>
              <a:gs pos="100000">
                <a:srgbClr val="000514">
                  <a:alpha val="95000"/>
                </a:srgbClr>
              </a:gs>
              <a:gs pos="54000">
                <a:srgbClr val="00102F">
                  <a:alpha val="90000"/>
                </a:srgbClr>
              </a:gs>
              <a:gs pos="0">
                <a:schemeClr val="accent1">
                  <a:alpha val="9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F42C9AE-B9B1-49BA-1FD0-839AC3565C91}"/>
              </a:ext>
            </a:extLst>
          </p:cNvPr>
          <p:cNvSpPr>
            <a:spLocks noGrp="1"/>
          </p:cNvSpPr>
          <p:nvPr>
            <p:ph type="title"/>
          </p:nvPr>
        </p:nvSpPr>
        <p:spPr>
          <a:xfrm>
            <a:off x="401638" y="2439702"/>
            <a:ext cx="4003212" cy="1667444"/>
          </a:xfrm>
        </p:spPr>
        <p:txBody>
          <a:bodyPr wrap="square">
            <a:spAutoFit/>
          </a:bodyPr>
          <a:lstStyle/>
          <a:p>
            <a:r>
              <a:rPr lang="en-US" sz="4000">
                <a:solidFill>
                  <a:schemeClr val="bg1"/>
                </a:solidFill>
              </a:rPr>
              <a:t>STRICT ACQUISITION CRITERIA</a:t>
            </a:r>
          </a:p>
        </p:txBody>
      </p:sp>
      <p:sp>
        <p:nvSpPr>
          <p:cNvPr id="12" name="Rectangle 11">
            <a:extLst>
              <a:ext uri="{FF2B5EF4-FFF2-40B4-BE49-F238E27FC236}">
                <a16:creationId xmlns:a16="http://schemas.microsoft.com/office/drawing/2014/main" id="{6CF395A8-FEBF-6226-89CD-260099699785}"/>
              </a:ext>
            </a:extLst>
          </p:cNvPr>
          <p:cNvSpPr>
            <a:spLocks/>
          </p:cNvSpPr>
          <p:nvPr/>
        </p:nvSpPr>
        <p:spPr>
          <a:xfrm>
            <a:off x="4855779" y="412750"/>
            <a:ext cx="6934582" cy="5721349"/>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A011E0F0-6962-F3BA-FCDA-0BAFC83F79A4}"/>
              </a:ext>
            </a:extLst>
          </p:cNvPr>
          <p:cNvSpPr/>
          <p:nvPr/>
        </p:nvSpPr>
        <p:spPr>
          <a:xfrm>
            <a:off x="4859209" y="6070091"/>
            <a:ext cx="6931152" cy="64008"/>
          </a:xfrm>
          <a:prstGeom prst="rect">
            <a:avLst/>
          </a:prstGeom>
          <a:solidFill>
            <a:schemeClr val="accent5"/>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1A60DFD2-E25F-829B-9598-0943E5DFABC5}"/>
              </a:ext>
            </a:extLst>
          </p:cNvPr>
          <p:cNvCxnSpPr>
            <a:cxnSpLocks/>
          </p:cNvCxnSpPr>
          <p:nvPr/>
        </p:nvCxnSpPr>
        <p:spPr>
          <a:xfrm>
            <a:off x="8323070" y="821531"/>
            <a:ext cx="0" cy="49037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DF8D74-46D7-4A56-AA65-562D4F33819B}"/>
              </a:ext>
            </a:extLst>
          </p:cNvPr>
          <p:cNvCxnSpPr>
            <a:cxnSpLocks/>
          </p:cNvCxnSpPr>
          <p:nvPr/>
        </p:nvCxnSpPr>
        <p:spPr>
          <a:xfrm>
            <a:off x="5156836" y="1888649"/>
            <a:ext cx="28651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3733DA8-8F31-7079-FE92-8BD9EDA8CBF6}"/>
              </a:ext>
            </a:extLst>
          </p:cNvPr>
          <p:cNvCxnSpPr>
            <a:cxnSpLocks/>
          </p:cNvCxnSpPr>
          <p:nvPr/>
        </p:nvCxnSpPr>
        <p:spPr>
          <a:xfrm>
            <a:off x="5156836" y="3271939"/>
            <a:ext cx="28651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E2C584D-89E5-81E7-6C46-7CC249957DAA}"/>
              </a:ext>
            </a:extLst>
          </p:cNvPr>
          <p:cNvCxnSpPr>
            <a:cxnSpLocks/>
          </p:cNvCxnSpPr>
          <p:nvPr/>
        </p:nvCxnSpPr>
        <p:spPr>
          <a:xfrm>
            <a:off x="5156836" y="4519181"/>
            <a:ext cx="28651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D055BCC9-B92A-EDD6-F9AE-AF9E81171774}"/>
              </a:ext>
            </a:extLst>
          </p:cNvPr>
          <p:cNvGrpSpPr/>
          <p:nvPr/>
        </p:nvGrpSpPr>
        <p:grpSpPr>
          <a:xfrm>
            <a:off x="5156836" y="963720"/>
            <a:ext cx="2865177" cy="602616"/>
            <a:chOff x="5156836" y="963720"/>
            <a:chExt cx="2865177" cy="602616"/>
          </a:xfrm>
        </p:grpSpPr>
        <p:sp>
          <p:nvSpPr>
            <p:cNvPr id="15" name="Rectangle 14">
              <a:extLst>
                <a:ext uri="{FF2B5EF4-FFF2-40B4-BE49-F238E27FC236}">
                  <a16:creationId xmlns:a16="http://schemas.microsoft.com/office/drawing/2014/main" id="{F33481DA-3765-B090-4A3F-F9FC4AF4D104}"/>
                </a:ext>
              </a:extLst>
            </p:cNvPr>
            <p:cNvSpPr/>
            <p:nvPr/>
          </p:nvSpPr>
          <p:spPr>
            <a:xfrm>
              <a:off x="5928359" y="1141918"/>
              <a:ext cx="209365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r>
                <a:rPr lang="en-US" sz="1600">
                  <a:solidFill>
                    <a:schemeClr val="accent6"/>
                  </a:solidFill>
                </a:rPr>
                <a:t>Below Market Rents</a:t>
              </a:r>
            </a:p>
          </p:txBody>
        </p:sp>
        <p:grpSp>
          <p:nvGrpSpPr>
            <p:cNvPr id="46" name="Group 45">
              <a:extLst>
                <a:ext uri="{FF2B5EF4-FFF2-40B4-BE49-F238E27FC236}">
                  <a16:creationId xmlns:a16="http://schemas.microsoft.com/office/drawing/2014/main" id="{D38E5DA1-323D-422C-560E-8FE5870EF896}"/>
                </a:ext>
              </a:extLst>
            </p:cNvPr>
            <p:cNvGrpSpPr/>
            <p:nvPr/>
          </p:nvGrpSpPr>
          <p:grpSpPr>
            <a:xfrm>
              <a:off x="5156836" y="963720"/>
              <a:ext cx="602616" cy="602616"/>
              <a:chOff x="5103149" y="880395"/>
              <a:chExt cx="602616" cy="602616"/>
            </a:xfrm>
          </p:grpSpPr>
          <p:sp>
            <p:nvSpPr>
              <p:cNvPr id="14" name="Oval 13">
                <a:extLst>
                  <a:ext uri="{FF2B5EF4-FFF2-40B4-BE49-F238E27FC236}">
                    <a16:creationId xmlns:a16="http://schemas.microsoft.com/office/drawing/2014/main" id="{5D7676F0-15C5-CA89-3B8D-C81C4E9D4C84}"/>
                  </a:ext>
                </a:extLst>
              </p:cNvPr>
              <p:cNvSpPr/>
              <p:nvPr/>
            </p:nvSpPr>
            <p:spPr>
              <a:xfrm>
                <a:off x="5103149" y="880395"/>
                <a:ext cx="602616" cy="602616"/>
              </a:xfrm>
              <a:prstGeom prst="ellipse">
                <a:avLst/>
              </a:prstGeom>
              <a:solidFill>
                <a:schemeClr val="accent5"/>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000">
                  <a:solidFill>
                    <a:schemeClr val="accent6"/>
                  </a:solidFill>
                </a:endParaRPr>
              </a:p>
            </p:txBody>
          </p:sp>
          <p:pic>
            <p:nvPicPr>
              <p:cNvPr id="34" name="Graphic 33">
                <a:extLst>
                  <a:ext uri="{FF2B5EF4-FFF2-40B4-BE49-F238E27FC236}">
                    <a16:creationId xmlns:a16="http://schemas.microsoft.com/office/drawing/2014/main" id="{7BD10D23-9952-0BF9-F416-8097F1619B47}"/>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243967" y="1021213"/>
                <a:ext cx="320981" cy="320981"/>
              </a:xfrm>
              <a:prstGeom prst="rect">
                <a:avLst/>
              </a:prstGeom>
            </p:spPr>
          </p:pic>
        </p:grpSp>
      </p:grpSp>
      <p:grpSp>
        <p:nvGrpSpPr>
          <p:cNvPr id="45" name="Group 44">
            <a:extLst>
              <a:ext uri="{FF2B5EF4-FFF2-40B4-BE49-F238E27FC236}">
                <a16:creationId xmlns:a16="http://schemas.microsoft.com/office/drawing/2014/main" id="{5B8A7CD9-7B0C-502F-6E5C-0D3F24E3951F}"/>
              </a:ext>
            </a:extLst>
          </p:cNvPr>
          <p:cNvGrpSpPr/>
          <p:nvPr/>
        </p:nvGrpSpPr>
        <p:grpSpPr>
          <a:xfrm>
            <a:off x="5156836" y="2210962"/>
            <a:ext cx="2865177" cy="738664"/>
            <a:chOff x="5103149" y="2216388"/>
            <a:chExt cx="2865177" cy="738664"/>
          </a:xfrm>
        </p:grpSpPr>
        <p:sp>
          <p:nvSpPr>
            <p:cNvPr id="17" name="Rectangle 16">
              <a:extLst>
                <a:ext uri="{FF2B5EF4-FFF2-40B4-BE49-F238E27FC236}">
                  <a16:creationId xmlns:a16="http://schemas.microsoft.com/office/drawing/2014/main" id="{BDED3FBC-0AAB-C505-2465-2125F60D3100}"/>
                </a:ext>
              </a:extLst>
            </p:cNvPr>
            <p:cNvSpPr/>
            <p:nvPr/>
          </p:nvSpPr>
          <p:spPr>
            <a:xfrm>
              <a:off x="5874672" y="2216388"/>
              <a:ext cx="2093654"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r>
                <a:rPr lang="en-US" sz="1600">
                  <a:solidFill>
                    <a:schemeClr val="accent6"/>
                  </a:solidFill>
                </a:rPr>
                <a:t>Infill locations with proximity to population base and ports</a:t>
              </a:r>
            </a:p>
          </p:txBody>
        </p:sp>
        <p:grpSp>
          <p:nvGrpSpPr>
            <p:cNvPr id="44" name="Group 43">
              <a:extLst>
                <a:ext uri="{FF2B5EF4-FFF2-40B4-BE49-F238E27FC236}">
                  <a16:creationId xmlns:a16="http://schemas.microsoft.com/office/drawing/2014/main" id="{DC6BE197-A594-414F-F4E3-073FA6EDEB38}"/>
                </a:ext>
              </a:extLst>
            </p:cNvPr>
            <p:cNvGrpSpPr/>
            <p:nvPr/>
          </p:nvGrpSpPr>
          <p:grpSpPr>
            <a:xfrm>
              <a:off x="5103149" y="2284412"/>
              <a:ext cx="602616" cy="602616"/>
              <a:chOff x="5103149" y="2284413"/>
              <a:chExt cx="602616" cy="602616"/>
            </a:xfrm>
          </p:grpSpPr>
          <p:sp>
            <p:nvSpPr>
              <p:cNvPr id="16" name="Oval 15">
                <a:extLst>
                  <a:ext uri="{FF2B5EF4-FFF2-40B4-BE49-F238E27FC236}">
                    <a16:creationId xmlns:a16="http://schemas.microsoft.com/office/drawing/2014/main" id="{C20CD7FF-7244-AB3C-4ABF-025F8F82A35F}"/>
                  </a:ext>
                </a:extLst>
              </p:cNvPr>
              <p:cNvSpPr/>
              <p:nvPr/>
            </p:nvSpPr>
            <p:spPr>
              <a:xfrm>
                <a:off x="5103149" y="2284413"/>
                <a:ext cx="602616" cy="602616"/>
              </a:xfrm>
              <a:prstGeom prst="ellipse">
                <a:avLst/>
              </a:prstGeom>
              <a:solidFill>
                <a:schemeClr val="accent5"/>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000">
                  <a:solidFill>
                    <a:schemeClr val="accent6"/>
                  </a:solidFill>
                </a:endParaRPr>
              </a:p>
            </p:txBody>
          </p:sp>
          <p:pic>
            <p:nvPicPr>
              <p:cNvPr id="36" name="Graphic 35">
                <a:extLst>
                  <a:ext uri="{FF2B5EF4-FFF2-40B4-BE49-F238E27FC236}">
                    <a16:creationId xmlns:a16="http://schemas.microsoft.com/office/drawing/2014/main" id="{23035E38-FB18-21E8-9021-23C46658D9C5}"/>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250460" y="2422199"/>
                <a:ext cx="307994" cy="307994"/>
              </a:xfrm>
              <a:prstGeom prst="rect">
                <a:avLst/>
              </a:prstGeom>
            </p:spPr>
          </p:pic>
        </p:grpSp>
      </p:grpSp>
      <p:grpSp>
        <p:nvGrpSpPr>
          <p:cNvPr id="38" name="Group 37">
            <a:extLst>
              <a:ext uri="{FF2B5EF4-FFF2-40B4-BE49-F238E27FC236}">
                <a16:creationId xmlns:a16="http://schemas.microsoft.com/office/drawing/2014/main" id="{ABF548D6-C56A-7D77-1EBC-4D12D60B16A3}"/>
              </a:ext>
            </a:extLst>
          </p:cNvPr>
          <p:cNvGrpSpPr/>
          <p:nvPr/>
        </p:nvGrpSpPr>
        <p:grpSpPr>
          <a:xfrm>
            <a:off x="5156836" y="3594252"/>
            <a:ext cx="2865177" cy="602616"/>
            <a:chOff x="5103149" y="3688431"/>
            <a:chExt cx="2865177" cy="602616"/>
          </a:xfrm>
        </p:grpSpPr>
        <p:sp>
          <p:nvSpPr>
            <p:cNvPr id="19" name="Rectangle 18">
              <a:extLst>
                <a:ext uri="{FF2B5EF4-FFF2-40B4-BE49-F238E27FC236}">
                  <a16:creationId xmlns:a16="http://schemas.microsoft.com/office/drawing/2014/main" id="{23029F36-3FDF-9760-4748-2E128D9D771B}"/>
                </a:ext>
              </a:extLst>
            </p:cNvPr>
            <p:cNvSpPr/>
            <p:nvPr/>
          </p:nvSpPr>
          <p:spPr>
            <a:xfrm>
              <a:off x="5874672" y="3743517"/>
              <a:ext cx="2093654"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r>
                <a:rPr lang="en-US" sz="1600">
                  <a:solidFill>
                    <a:schemeClr val="accent6"/>
                  </a:solidFill>
                </a:rPr>
                <a:t>Properties in need</a:t>
              </a:r>
              <a:br>
                <a:rPr lang="en-US" sz="1600">
                  <a:solidFill>
                    <a:schemeClr val="accent6"/>
                  </a:solidFill>
                </a:rPr>
              </a:br>
              <a:r>
                <a:rPr lang="en-US" sz="1600">
                  <a:solidFill>
                    <a:schemeClr val="accent6"/>
                  </a:solidFill>
                </a:rPr>
                <a:t>of repositioning </a:t>
              </a:r>
            </a:p>
          </p:txBody>
        </p:sp>
        <p:grpSp>
          <p:nvGrpSpPr>
            <p:cNvPr id="11" name="Group 10">
              <a:extLst>
                <a:ext uri="{FF2B5EF4-FFF2-40B4-BE49-F238E27FC236}">
                  <a16:creationId xmlns:a16="http://schemas.microsoft.com/office/drawing/2014/main" id="{EB63889B-5008-19EB-6CAA-CBEDA0DB7CF1}"/>
                </a:ext>
              </a:extLst>
            </p:cNvPr>
            <p:cNvGrpSpPr/>
            <p:nvPr/>
          </p:nvGrpSpPr>
          <p:grpSpPr>
            <a:xfrm>
              <a:off x="5103149" y="3688431"/>
              <a:ext cx="602616" cy="602616"/>
              <a:chOff x="5103149" y="3688431"/>
              <a:chExt cx="602616" cy="602616"/>
            </a:xfrm>
          </p:grpSpPr>
          <p:sp>
            <p:nvSpPr>
              <p:cNvPr id="18" name="Oval 17">
                <a:extLst>
                  <a:ext uri="{FF2B5EF4-FFF2-40B4-BE49-F238E27FC236}">
                    <a16:creationId xmlns:a16="http://schemas.microsoft.com/office/drawing/2014/main" id="{8D4E434A-7CC9-6D0F-B755-77BD0BF10A08}"/>
                  </a:ext>
                </a:extLst>
              </p:cNvPr>
              <p:cNvSpPr/>
              <p:nvPr/>
            </p:nvSpPr>
            <p:spPr>
              <a:xfrm>
                <a:off x="5103149" y="3688431"/>
                <a:ext cx="602616" cy="602616"/>
              </a:xfrm>
              <a:prstGeom prst="ellipse">
                <a:avLst/>
              </a:prstGeom>
              <a:solidFill>
                <a:schemeClr val="accent5"/>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000">
                  <a:solidFill>
                    <a:schemeClr val="accent6"/>
                  </a:solidFill>
                </a:endParaRPr>
              </a:p>
            </p:txBody>
          </p:sp>
          <p:pic>
            <p:nvPicPr>
              <p:cNvPr id="53" name="Graphic 52">
                <a:extLst>
                  <a:ext uri="{FF2B5EF4-FFF2-40B4-BE49-F238E27FC236}">
                    <a16:creationId xmlns:a16="http://schemas.microsoft.com/office/drawing/2014/main" id="{82B47C6F-8369-8299-2C2E-026C5DA86292}"/>
                  </a:ext>
                </a:extLst>
              </p:cNvPr>
              <p:cNvPicPr>
                <a:picLocks noChangeAspect="1"/>
              </p:cNvPicPr>
              <p:nvPr/>
            </p:nvPicPr>
            <p:blipFill rotWithShape="1">
              <a:blip>
                <a:extLst>
                  <a:ext uri="{96DAC541-7B7A-43D3-8B79-37D633B846F1}">
                    <asvg:svgBlip xmlns:asvg="http://schemas.microsoft.com/office/drawing/2016/SVG/main" r:embed="rId5"/>
                  </a:ext>
                </a:extLst>
              </a:blip>
              <a:srcRect/>
              <a:stretch>
                <a:fillRect/>
              </a:stretch>
            </p:blipFill>
            <p:spPr>
              <a:xfrm>
                <a:off x="5254606" y="3839889"/>
                <a:ext cx="299701" cy="299701"/>
              </a:xfrm>
              <a:prstGeom prst="rect">
                <a:avLst/>
              </a:prstGeom>
            </p:spPr>
          </p:pic>
        </p:grpSp>
      </p:grpSp>
      <p:grpSp>
        <p:nvGrpSpPr>
          <p:cNvPr id="9" name="Group 8">
            <a:extLst>
              <a:ext uri="{FF2B5EF4-FFF2-40B4-BE49-F238E27FC236}">
                <a16:creationId xmlns:a16="http://schemas.microsoft.com/office/drawing/2014/main" id="{0C8EB8BD-DE2D-6731-0C70-01A8CE1BCD1A}"/>
              </a:ext>
            </a:extLst>
          </p:cNvPr>
          <p:cNvGrpSpPr/>
          <p:nvPr/>
        </p:nvGrpSpPr>
        <p:grpSpPr>
          <a:xfrm>
            <a:off x="5156836" y="4841492"/>
            <a:ext cx="2865177" cy="738664"/>
            <a:chOff x="5103149" y="4758167"/>
            <a:chExt cx="2865177" cy="738664"/>
          </a:xfrm>
        </p:grpSpPr>
        <p:sp>
          <p:nvSpPr>
            <p:cNvPr id="21" name="Rectangle 20">
              <a:extLst>
                <a:ext uri="{FF2B5EF4-FFF2-40B4-BE49-F238E27FC236}">
                  <a16:creationId xmlns:a16="http://schemas.microsoft.com/office/drawing/2014/main" id="{7A9F54A4-7FCA-5ECC-36A8-9A989F5E8CA5}"/>
                </a:ext>
              </a:extLst>
            </p:cNvPr>
            <p:cNvSpPr/>
            <p:nvPr/>
          </p:nvSpPr>
          <p:spPr>
            <a:xfrm>
              <a:off x="5874672" y="4758167"/>
              <a:ext cx="2093654"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r>
                <a:rPr lang="en-US" sz="1600">
                  <a:solidFill>
                    <a:schemeClr val="accent6"/>
                  </a:solidFill>
                </a:rPr>
                <a:t>Upside potential through cash flow and/or value appreciation</a:t>
              </a:r>
            </a:p>
          </p:txBody>
        </p:sp>
        <p:grpSp>
          <p:nvGrpSpPr>
            <p:cNvPr id="8" name="Group 7">
              <a:extLst>
                <a:ext uri="{FF2B5EF4-FFF2-40B4-BE49-F238E27FC236}">
                  <a16:creationId xmlns:a16="http://schemas.microsoft.com/office/drawing/2014/main" id="{50C8B864-8C6C-182B-EA50-55CB78A5652D}"/>
                </a:ext>
              </a:extLst>
            </p:cNvPr>
            <p:cNvGrpSpPr/>
            <p:nvPr/>
          </p:nvGrpSpPr>
          <p:grpSpPr>
            <a:xfrm>
              <a:off x="5103149" y="4826191"/>
              <a:ext cx="602616" cy="602616"/>
              <a:chOff x="5103149" y="4826191"/>
              <a:chExt cx="602616" cy="602616"/>
            </a:xfrm>
          </p:grpSpPr>
          <p:sp>
            <p:nvSpPr>
              <p:cNvPr id="20" name="Oval 19">
                <a:extLst>
                  <a:ext uri="{FF2B5EF4-FFF2-40B4-BE49-F238E27FC236}">
                    <a16:creationId xmlns:a16="http://schemas.microsoft.com/office/drawing/2014/main" id="{22196AD7-C587-F18B-CB96-24CAA3CBD1CD}"/>
                  </a:ext>
                </a:extLst>
              </p:cNvPr>
              <p:cNvSpPr/>
              <p:nvPr/>
            </p:nvSpPr>
            <p:spPr>
              <a:xfrm>
                <a:off x="5103149" y="4826191"/>
                <a:ext cx="602616" cy="602616"/>
              </a:xfrm>
              <a:prstGeom prst="ellipse">
                <a:avLst/>
              </a:prstGeom>
              <a:solidFill>
                <a:schemeClr val="accent5"/>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000">
                  <a:solidFill>
                    <a:schemeClr val="accent6"/>
                  </a:solidFill>
                </a:endParaRPr>
              </a:p>
            </p:txBody>
          </p:sp>
          <p:pic>
            <p:nvPicPr>
              <p:cNvPr id="40" name="Graphic 39">
                <a:extLst>
                  <a:ext uri="{FF2B5EF4-FFF2-40B4-BE49-F238E27FC236}">
                    <a16:creationId xmlns:a16="http://schemas.microsoft.com/office/drawing/2014/main" id="{1BB0D464-AB92-B6EB-8A99-A5847869ABCA}"/>
                  </a:ext>
                </a:extLst>
              </p:cNvPr>
              <p:cNvPicPr>
                <a:picLocks noChangeAspect="1"/>
              </p:cNvPicPr>
              <p:nvPr/>
            </p:nvPicPr>
            <p:blipFill>
              <a:blip>
                <a:extLst>
                  <a:ext uri="{96DAC541-7B7A-43D3-8B79-37D633B846F1}">
                    <asvg:svgBlip xmlns:asvg="http://schemas.microsoft.com/office/drawing/2016/SVG/main" r:embed="rId6"/>
                  </a:ext>
                </a:extLst>
              </a:blip>
              <a:srcRect l="13" r="13"/>
              <a:stretch/>
            </p:blipFill>
            <p:spPr>
              <a:xfrm>
                <a:off x="5254606" y="4977649"/>
                <a:ext cx="299623" cy="299701"/>
              </a:xfrm>
              <a:prstGeom prst="rect">
                <a:avLst/>
              </a:prstGeom>
            </p:spPr>
          </p:pic>
        </p:grpSp>
      </p:grpSp>
      <p:cxnSp>
        <p:nvCxnSpPr>
          <p:cNvPr id="31" name="Straight Connector 30">
            <a:extLst>
              <a:ext uri="{FF2B5EF4-FFF2-40B4-BE49-F238E27FC236}">
                <a16:creationId xmlns:a16="http://schemas.microsoft.com/office/drawing/2014/main" id="{749DC283-4947-5996-52AD-95F9796D2BA0}"/>
              </a:ext>
            </a:extLst>
          </p:cNvPr>
          <p:cNvCxnSpPr>
            <a:cxnSpLocks/>
          </p:cNvCxnSpPr>
          <p:nvPr/>
        </p:nvCxnSpPr>
        <p:spPr>
          <a:xfrm>
            <a:off x="8624127" y="1888649"/>
            <a:ext cx="28651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D5E8960-29DB-42A0-B6F8-F5C50A495B30}"/>
              </a:ext>
            </a:extLst>
          </p:cNvPr>
          <p:cNvCxnSpPr>
            <a:cxnSpLocks/>
          </p:cNvCxnSpPr>
          <p:nvPr/>
        </p:nvCxnSpPr>
        <p:spPr>
          <a:xfrm>
            <a:off x="8624127" y="3271939"/>
            <a:ext cx="28651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0A4B9823-214D-C8D6-E871-B3FFF8BEA23D}"/>
              </a:ext>
            </a:extLst>
          </p:cNvPr>
          <p:cNvGrpSpPr/>
          <p:nvPr/>
        </p:nvGrpSpPr>
        <p:grpSpPr>
          <a:xfrm>
            <a:off x="8624127" y="963720"/>
            <a:ext cx="2865177" cy="602616"/>
            <a:chOff x="8624127" y="963720"/>
            <a:chExt cx="2865177" cy="602616"/>
          </a:xfrm>
        </p:grpSpPr>
        <p:sp>
          <p:nvSpPr>
            <p:cNvPr id="26" name="Rectangle 25">
              <a:extLst>
                <a:ext uri="{FF2B5EF4-FFF2-40B4-BE49-F238E27FC236}">
                  <a16:creationId xmlns:a16="http://schemas.microsoft.com/office/drawing/2014/main" id="{FECA0FD0-665D-774A-4EB6-9E7B90580E50}"/>
                </a:ext>
              </a:extLst>
            </p:cNvPr>
            <p:cNvSpPr/>
            <p:nvPr/>
          </p:nvSpPr>
          <p:spPr>
            <a:xfrm>
              <a:off x="9395650" y="1141918"/>
              <a:ext cx="209365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r>
                <a:rPr lang="en-US" sz="1600">
                  <a:solidFill>
                    <a:schemeClr val="accent6"/>
                  </a:solidFill>
                </a:rPr>
                <a:t>Below Replacement Cost</a:t>
              </a:r>
            </a:p>
          </p:txBody>
        </p:sp>
        <p:grpSp>
          <p:nvGrpSpPr>
            <p:cNvPr id="51" name="Group 50">
              <a:extLst>
                <a:ext uri="{FF2B5EF4-FFF2-40B4-BE49-F238E27FC236}">
                  <a16:creationId xmlns:a16="http://schemas.microsoft.com/office/drawing/2014/main" id="{87CA079B-74C3-7E44-D7F6-4DB65349A30A}"/>
                </a:ext>
              </a:extLst>
            </p:cNvPr>
            <p:cNvGrpSpPr/>
            <p:nvPr/>
          </p:nvGrpSpPr>
          <p:grpSpPr>
            <a:xfrm>
              <a:off x="8624127" y="963720"/>
              <a:ext cx="602616" cy="602616"/>
              <a:chOff x="8677814" y="880395"/>
              <a:chExt cx="602616" cy="602616"/>
            </a:xfrm>
          </p:grpSpPr>
          <p:sp>
            <p:nvSpPr>
              <p:cNvPr id="25" name="Oval 24">
                <a:extLst>
                  <a:ext uri="{FF2B5EF4-FFF2-40B4-BE49-F238E27FC236}">
                    <a16:creationId xmlns:a16="http://schemas.microsoft.com/office/drawing/2014/main" id="{03A3AB48-E642-1094-77BC-664B1E1CFE90}"/>
                  </a:ext>
                </a:extLst>
              </p:cNvPr>
              <p:cNvSpPr/>
              <p:nvPr/>
            </p:nvSpPr>
            <p:spPr>
              <a:xfrm>
                <a:off x="8677814" y="880395"/>
                <a:ext cx="602616" cy="602616"/>
              </a:xfrm>
              <a:prstGeom prst="ellipse">
                <a:avLst/>
              </a:prstGeom>
              <a:solidFill>
                <a:schemeClr val="accent5"/>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000">
                  <a:solidFill>
                    <a:schemeClr val="accent6"/>
                  </a:solidFill>
                </a:endParaRPr>
              </a:p>
            </p:txBody>
          </p:sp>
          <p:pic>
            <p:nvPicPr>
              <p:cNvPr id="35" name="Graphic 34">
                <a:extLst>
                  <a:ext uri="{FF2B5EF4-FFF2-40B4-BE49-F238E27FC236}">
                    <a16:creationId xmlns:a16="http://schemas.microsoft.com/office/drawing/2014/main" id="{F43FA528-88C4-592D-59B9-51A20DCE124F}"/>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8829272" y="1041378"/>
                <a:ext cx="299701" cy="299701"/>
              </a:xfrm>
              <a:prstGeom prst="rect">
                <a:avLst/>
              </a:prstGeom>
            </p:spPr>
          </p:pic>
        </p:grpSp>
      </p:grpSp>
      <p:grpSp>
        <p:nvGrpSpPr>
          <p:cNvPr id="43" name="Group 42">
            <a:extLst>
              <a:ext uri="{FF2B5EF4-FFF2-40B4-BE49-F238E27FC236}">
                <a16:creationId xmlns:a16="http://schemas.microsoft.com/office/drawing/2014/main" id="{B62C91BA-A695-6C45-F7C0-3DB493A719F2}"/>
              </a:ext>
            </a:extLst>
          </p:cNvPr>
          <p:cNvGrpSpPr/>
          <p:nvPr/>
        </p:nvGrpSpPr>
        <p:grpSpPr>
          <a:xfrm>
            <a:off x="8624127" y="2278986"/>
            <a:ext cx="2865177" cy="602616"/>
            <a:chOff x="8677814" y="2284413"/>
            <a:chExt cx="2865177" cy="602616"/>
          </a:xfrm>
        </p:grpSpPr>
        <p:sp>
          <p:nvSpPr>
            <p:cNvPr id="28" name="Rectangle 27">
              <a:extLst>
                <a:ext uri="{FF2B5EF4-FFF2-40B4-BE49-F238E27FC236}">
                  <a16:creationId xmlns:a16="http://schemas.microsoft.com/office/drawing/2014/main" id="{3CD68C04-66D6-3D69-D5E0-D2D05ED42EE8}"/>
                </a:ext>
              </a:extLst>
            </p:cNvPr>
            <p:cNvSpPr/>
            <p:nvPr/>
          </p:nvSpPr>
          <p:spPr>
            <a:xfrm>
              <a:off x="9449337" y="2308482"/>
              <a:ext cx="2093654" cy="554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GB" sz="1600">
                  <a:solidFill>
                    <a:schemeClr val="accent6"/>
                  </a:solidFill>
                </a:rPr>
                <a:t>Off Market Deals</a:t>
              </a:r>
            </a:p>
          </p:txBody>
        </p:sp>
        <p:grpSp>
          <p:nvGrpSpPr>
            <p:cNvPr id="42" name="Group 41">
              <a:extLst>
                <a:ext uri="{FF2B5EF4-FFF2-40B4-BE49-F238E27FC236}">
                  <a16:creationId xmlns:a16="http://schemas.microsoft.com/office/drawing/2014/main" id="{840F4977-D013-9031-599A-CE71EFE185DB}"/>
                </a:ext>
              </a:extLst>
            </p:cNvPr>
            <p:cNvGrpSpPr/>
            <p:nvPr/>
          </p:nvGrpSpPr>
          <p:grpSpPr>
            <a:xfrm>
              <a:off x="8677814" y="2284413"/>
              <a:ext cx="602616" cy="602616"/>
              <a:chOff x="8677814" y="2284413"/>
              <a:chExt cx="602616" cy="602616"/>
            </a:xfrm>
          </p:grpSpPr>
          <p:sp>
            <p:nvSpPr>
              <p:cNvPr id="27" name="Oval 26">
                <a:extLst>
                  <a:ext uri="{FF2B5EF4-FFF2-40B4-BE49-F238E27FC236}">
                    <a16:creationId xmlns:a16="http://schemas.microsoft.com/office/drawing/2014/main" id="{2169CA57-C1F5-B128-32A5-D13C5CC86CD1}"/>
                  </a:ext>
                </a:extLst>
              </p:cNvPr>
              <p:cNvSpPr/>
              <p:nvPr/>
            </p:nvSpPr>
            <p:spPr>
              <a:xfrm>
                <a:off x="8677814" y="2284413"/>
                <a:ext cx="602616" cy="602616"/>
              </a:xfrm>
              <a:prstGeom prst="ellipse">
                <a:avLst/>
              </a:prstGeom>
              <a:solidFill>
                <a:schemeClr val="accent5"/>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000">
                  <a:solidFill>
                    <a:schemeClr val="accent6"/>
                  </a:solidFill>
                </a:endParaRPr>
              </a:p>
            </p:txBody>
          </p:sp>
          <p:pic>
            <p:nvPicPr>
              <p:cNvPr id="37" name="Graphic 36">
                <a:extLst>
                  <a:ext uri="{FF2B5EF4-FFF2-40B4-BE49-F238E27FC236}">
                    <a16:creationId xmlns:a16="http://schemas.microsoft.com/office/drawing/2014/main" id="{A894CC7F-14AB-62D0-3EFE-75F233D4C561}"/>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8829271" y="2435871"/>
                <a:ext cx="299701" cy="299701"/>
              </a:xfrm>
              <a:prstGeom prst="rect">
                <a:avLst/>
              </a:prstGeom>
            </p:spPr>
          </p:pic>
        </p:grpSp>
      </p:grpSp>
      <p:grpSp>
        <p:nvGrpSpPr>
          <p:cNvPr id="41" name="Group 40">
            <a:extLst>
              <a:ext uri="{FF2B5EF4-FFF2-40B4-BE49-F238E27FC236}">
                <a16:creationId xmlns:a16="http://schemas.microsoft.com/office/drawing/2014/main" id="{D131BD78-3095-73A5-AADE-E90C5E30ED97}"/>
              </a:ext>
            </a:extLst>
          </p:cNvPr>
          <p:cNvGrpSpPr/>
          <p:nvPr/>
        </p:nvGrpSpPr>
        <p:grpSpPr>
          <a:xfrm>
            <a:off x="8624127" y="3594252"/>
            <a:ext cx="2865177" cy="602616"/>
            <a:chOff x="8677814" y="3688431"/>
            <a:chExt cx="2865177" cy="602616"/>
          </a:xfrm>
        </p:grpSpPr>
        <p:sp>
          <p:nvSpPr>
            <p:cNvPr id="30" name="Rectangle 29">
              <a:extLst>
                <a:ext uri="{FF2B5EF4-FFF2-40B4-BE49-F238E27FC236}">
                  <a16:creationId xmlns:a16="http://schemas.microsoft.com/office/drawing/2014/main" id="{64870134-369D-88F0-4685-2BA55276C7AE}"/>
                </a:ext>
              </a:extLst>
            </p:cNvPr>
            <p:cNvSpPr/>
            <p:nvPr/>
          </p:nvSpPr>
          <p:spPr>
            <a:xfrm>
              <a:off x="9449337" y="3712500"/>
              <a:ext cx="2093654" cy="554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600">
                  <a:solidFill>
                    <a:schemeClr val="accent6"/>
                  </a:solidFill>
                </a:rPr>
                <a:t>Poorly managed and deferred maintenance </a:t>
              </a:r>
            </a:p>
          </p:txBody>
        </p:sp>
        <p:grpSp>
          <p:nvGrpSpPr>
            <p:cNvPr id="39" name="Group 38">
              <a:extLst>
                <a:ext uri="{FF2B5EF4-FFF2-40B4-BE49-F238E27FC236}">
                  <a16:creationId xmlns:a16="http://schemas.microsoft.com/office/drawing/2014/main" id="{31030D7E-AC21-6B8C-A2E0-26B5E694A8E0}"/>
                </a:ext>
              </a:extLst>
            </p:cNvPr>
            <p:cNvGrpSpPr/>
            <p:nvPr/>
          </p:nvGrpSpPr>
          <p:grpSpPr>
            <a:xfrm>
              <a:off x="8677814" y="3688431"/>
              <a:ext cx="602616" cy="602616"/>
              <a:chOff x="8677814" y="3688431"/>
              <a:chExt cx="602616" cy="602616"/>
            </a:xfrm>
          </p:grpSpPr>
          <p:sp>
            <p:nvSpPr>
              <p:cNvPr id="29" name="Oval 28">
                <a:extLst>
                  <a:ext uri="{FF2B5EF4-FFF2-40B4-BE49-F238E27FC236}">
                    <a16:creationId xmlns:a16="http://schemas.microsoft.com/office/drawing/2014/main" id="{DC06DFFA-2364-E0E0-C145-F6E63167ABA3}"/>
                  </a:ext>
                </a:extLst>
              </p:cNvPr>
              <p:cNvSpPr/>
              <p:nvPr/>
            </p:nvSpPr>
            <p:spPr>
              <a:xfrm>
                <a:off x="8677814" y="3688431"/>
                <a:ext cx="602616" cy="602616"/>
              </a:xfrm>
              <a:prstGeom prst="ellipse">
                <a:avLst/>
              </a:prstGeom>
              <a:solidFill>
                <a:schemeClr val="accent5"/>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000">
                  <a:solidFill>
                    <a:schemeClr val="accent6"/>
                  </a:solidFill>
                </a:endParaRPr>
              </a:p>
            </p:txBody>
          </p:sp>
          <p:pic>
            <p:nvPicPr>
              <p:cNvPr id="59" name="Graphic 58">
                <a:extLst>
                  <a:ext uri="{FF2B5EF4-FFF2-40B4-BE49-F238E27FC236}">
                    <a16:creationId xmlns:a16="http://schemas.microsoft.com/office/drawing/2014/main" id="{8FDC1B9F-3173-7452-D0B1-689DB6D21190}"/>
                  </a:ext>
                </a:extLst>
              </p:cNvPr>
              <p:cNvPicPr>
                <a:picLocks noChangeAspect="1"/>
              </p:cNvPicPr>
              <p:nvPr/>
            </p:nvPicPr>
            <p:blipFill rotWithShape="1">
              <a:blip>
                <a:extLst>
                  <a:ext uri="{96DAC541-7B7A-43D3-8B79-37D633B846F1}">
                    <asvg:svgBlip xmlns:asvg="http://schemas.microsoft.com/office/drawing/2016/SVG/main" r:embed="rId9"/>
                  </a:ext>
                </a:extLst>
              </a:blip>
              <a:srcRect l="13" r="13"/>
              <a:stretch>
                <a:fillRect/>
              </a:stretch>
            </p:blipFill>
            <p:spPr>
              <a:xfrm>
                <a:off x="8829311" y="3839889"/>
                <a:ext cx="299623" cy="299701"/>
              </a:xfrm>
              <a:prstGeom prst="rect">
                <a:avLst/>
              </a:prstGeom>
            </p:spPr>
          </p:pic>
        </p:grpSp>
      </p:grpSp>
      <p:cxnSp>
        <p:nvCxnSpPr>
          <p:cNvPr id="50" name="Straight Connector 49">
            <a:extLst>
              <a:ext uri="{FF2B5EF4-FFF2-40B4-BE49-F238E27FC236}">
                <a16:creationId xmlns:a16="http://schemas.microsoft.com/office/drawing/2014/main" id="{B790F761-926B-9936-7467-4E64FF3D5A2F}"/>
              </a:ext>
            </a:extLst>
          </p:cNvPr>
          <p:cNvCxnSpPr>
            <a:cxnSpLocks/>
          </p:cNvCxnSpPr>
          <p:nvPr/>
        </p:nvCxnSpPr>
        <p:spPr>
          <a:xfrm>
            <a:off x="8624127" y="4519181"/>
            <a:ext cx="286517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E3608F2-F6CC-25DD-E1EF-BC3B4C7A5740}"/>
              </a:ext>
            </a:extLst>
          </p:cNvPr>
          <p:cNvGrpSpPr/>
          <p:nvPr/>
        </p:nvGrpSpPr>
        <p:grpSpPr>
          <a:xfrm>
            <a:off x="8624127" y="4909516"/>
            <a:ext cx="2865177" cy="602616"/>
            <a:chOff x="8677814" y="4826191"/>
            <a:chExt cx="2865177" cy="602616"/>
          </a:xfrm>
        </p:grpSpPr>
        <p:sp>
          <p:nvSpPr>
            <p:cNvPr id="48" name="Oval 47">
              <a:extLst>
                <a:ext uri="{FF2B5EF4-FFF2-40B4-BE49-F238E27FC236}">
                  <a16:creationId xmlns:a16="http://schemas.microsoft.com/office/drawing/2014/main" id="{3F4019DA-4DA4-9CC2-4B19-C7D7C38E5A41}"/>
                </a:ext>
              </a:extLst>
            </p:cNvPr>
            <p:cNvSpPr/>
            <p:nvPr/>
          </p:nvSpPr>
          <p:spPr>
            <a:xfrm>
              <a:off x="8677814" y="4826191"/>
              <a:ext cx="602616" cy="602616"/>
            </a:xfrm>
            <a:prstGeom prst="ellipse">
              <a:avLst/>
            </a:prstGeom>
            <a:solidFill>
              <a:schemeClr val="accent5"/>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000">
                <a:solidFill>
                  <a:schemeClr val="accent6"/>
                </a:solidFill>
              </a:endParaRPr>
            </a:p>
          </p:txBody>
        </p:sp>
        <p:sp>
          <p:nvSpPr>
            <p:cNvPr id="49" name="Rectangle 48">
              <a:extLst>
                <a:ext uri="{FF2B5EF4-FFF2-40B4-BE49-F238E27FC236}">
                  <a16:creationId xmlns:a16="http://schemas.microsoft.com/office/drawing/2014/main" id="{B37D8BB8-1CE8-4DD7-44A6-DB1AC59ACF96}"/>
                </a:ext>
              </a:extLst>
            </p:cNvPr>
            <p:cNvSpPr/>
            <p:nvPr/>
          </p:nvSpPr>
          <p:spPr>
            <a:xfrm>
              <a:off x="9449337" y="4881278"/>
              <a:ext cx="2093654"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r>
                <a:rPr lang="en-US" sz="1600">
                  <a:solidFill>
                    <a:schemeClr val="accent6"/>
                  </a:solidFill>
                </a:rPr>
                <a:t>Vacant buildings with excellent leasing potential</a:t>
              </a:r>
            </a:p>
          </p:txBody>
        </p:sp>
        <p:pic>
          <p:nvPicPr>
            <p:cNvPr id="61" name="Graphic 60">
              <a:extLst>
                <a:ext uri="{FF2B5EF4-FFF2-40B4-BE49-F238E27FC236}">
                  <a16:creationId xmlns:a16="http://schemas.microsoft.com/office/drawing/2014/main" id="{575C32A1-5770-52E7-491C-C9D394033F22}"/>
                </a:ext>
              </a:extLst>
            </p:cNvPr>
            <p:cNvPicPr>
              <a:picLocks noChangeAspect="1"/>
            </p:cNvPicPr>
            <p:nvPr/>
          </p:nvPicPr>
          <p:blipFill rotWithShape="1">
            <a:blip>
              <a:extLst>
                <a:ext uri="{96DAC541-7B7A-43D3-8B79-37D633B846F1}">
                  <asvg:svgBlip xmlns:asvg="http://schemas.microsoft.com/office/drawing/2016/SVG/main" r:embed="rId10"/>
                </a:ext>
              </a:extLst>
            </a:blip>
            <a:srcRect/>
            <a:stretch>
              <a:fillRect/>
            </a:stretch>
          </p:blipFill>
          <p:spPr>
            <a:xfrm>
              <a:off x="8829271" y="4977649"/>
              <a:ext cx="299701" cy="299701"/>
            </a:xfrm>
            <a:prstGeom prst="rect">
              <a:avLst/>
            </a:prstGeom>
          </p:spPr>
        </p:pic>
      </p:grpSp>
      <p:pic>
        <p:nvPicPr>
          <p:cNvPr id="6" name="Picture 5">
            <a:extLst>
              <a:ext uri="{FF2B5EF4-FFF2-40B4-BE49-F238E27FC236}">
                <a16:creationId xmlns:a16="http://schemas.microsoft.com/office/drawing/2014/main" id="{DED5D10B-9835-2FDF-21F4-26E94B16A7B2}"/>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411478" y="6414954"/>
            <a:ext cx="817487" cy="279432"/>
          </a:xfrm>
          <a:prstGeom prst="rect">
            <a:avLst/>
          </a:prstGeom>
        </p:spPr>
      </p:pic>
    </p:spTree>
    <p:extLst>
      <p:ext uri="{BB962C8B-B14F-4D97-AF65-F5344CB8AC3E}">
        <p14:creationId xmlns:p14="http://schemas.microsoft.com/office/powerpoint/2010/main" val="2021053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55A09-5F13-89FA-3A4F-04366196587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3F35BC3-01D0-DB5F-F67A-62CAEB4C6F51}"/>
              </a:ext>
            </a:extLst>
          </p:cNvPr>
          <p:cNvSpPr/>
          <p:nvPr/>
        </p:nvSpPr>
        <p:spPr>
          <a:xfrm>
            <a:off x="0" y="2165684"/>
            <a:ext cx="1219200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rtlCol="0" anchor="ctr"/>
          <a:lstStyle/>
          <a:p>
            <a:r>
              <a:rPr lang="en-US" sz="1600" b="1">
                <a:solidFill>
                  <a:schemeClr val="bg1"/>
                </a:solidFill>
              </a:rPr>
              <a:t>BACKGROUND</a:t>
            </a:r>
            <a:endParaRPr lang="en-US" sz="1400" b="1">
              <a:solidFill>
                <a:schemeClr val="bg1"/>
              </a:solidFill>
            </a:endParaRPr>
          </a:p>
        </p:txBody>
      </p:sp>
      <p:grpSp>
        <p:nvGrpSpPr>
          <p:cNvPr id="5" name="Group 4">
            <a:extLst>
              <a:ext uri="{FF2B5EF4-FFF2-40B4-BE49-F238E27FC236}">
                <a16:creationId xmlns:a16="http://schemas.microsoft.com/office/drawing/2014/main" id="{04C823B2-B2BC-A4E8-0A6B-E3BF72B0ABDF}"/>
              </a:ext>
            </a:extLst>
          </p:cNvPr>
          <p:cNvGrpSpPr/>
          <p:nvPr/>
        </p:nvGrpSpPr>
        <p:grpSpPr>
          <a:xfrm>
            <a:off x="0" y="1"/>
            <a:ext cx="12192000" cy="2165683"/>
            <a:chOff x="0" y="1"/>
            <a:chExt cx="12192000" cy="2334126"/>
          </a:xfrm>
        </p:grpSpPr>
        <p:pic>
          <p:nvPicPr>
            <p:cNvPr id="6" name="Picture 5" descr="A close-up of a metal pole&#10;&#10;Description automatically generated">
              <a:extLst>
                <a:ext uri="{FF2B5EF4-FFF2-40B4-BE49-F238E27FC236}">
                  <a16:creationId xmlns:a16="http://schemas.microsoft.com/office/drawing/2014/main" id="{D1D86017-D646-DF37-641A-D153756B2DC4}"/>
                </a:ext>
              </a:extLst>
            </p:cNvPr>
            <p:cNvPicPr>
              <a:picLocks noChangeAspect="1"/>
            </p:cNvPicPr>
            <p:nvPr/>
          </p:nvPicPr>
          <p:blipFill>
            <a:blip r:embed="rId2"/>
            <a:stretch>
              <a:fillRect/>
            </a:stretch>
          </p:blipFill>
          <p:spPr>
            <a:xfrm>
              <a:off x="0" y="1"/>
              <a:ext cx="12192000" cy="2334126"/>
            </a:xfrm>
            <a:prstGeom prst="rect">
              <a:avLst/>
            </a:prstGeom>
          </p:spPr>
        </p:pic>
        <p:sp>
          <p:nvSpPr>
            <p:cNvPr id="7" name="Rectangle 6">
              <a:extLst>
                <a:ext uri="{FF2B5EF4-FFF2-40B4-BE49-F238E27FC236}">
                  <a16:creationId xmlns:a16="http://schemas.microsoft.com/office/drawing/2014/main" id="{02147A23-B8A3-08E3-C66E-BD1FA7A52984}"/>
                </a:ext>
              </a:extLst>
            </p:cNvPr>
            <p:cNvSpPr/>
            <p:nvPr/>
          </p:nvSpPr>
          <p:spPr>
            <a:xfrm>
              <a:off x="0" y="1"/>
              <a:ext cx="12192000" cy="2334126"/>
            </a:xfrm>
            <a:prstGeom prst="rect">
              <a:avLst/>
            </a:prstGeom>
            <a:gradFill>
              <a:gsLst>
                <a:gs pos="100000">
                  <a:srgbClr val="000514">
                    <a:alpha val="95000"/>
                  </a:srgbClr>
                </a:gs>
                <a:gs pos="54000">
                  <a:srgbClr val="00102F">
                    <a:alpha val="90000"/>
                  </a:srgbClr>
                </a:gs>
                <a:gs pos="0">
                  <a:schemeClr val="accent1">
                    <a:alpha val="9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981850DB-A251-703A-7F0C-64FFF8FF5E27}"/>
              </a:ext>
            </a:extLst>
          </p:cNvPr>
          <p:cNvSpPr>
            <a:spLocks/>
          </p:cNvSpPr>
          <p:nvPr/>
        </p:nvSpPr>
        <p:spPr>
          <a:xfrm>
            <a:off x="7291137" y="412751"/>
            <a:ext cx="4489385" cy="5721350"/>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0EC3A6E0-9330-8E55-B9FE-38BCF43500D5}"/>
              </a:ext>
            </a:extLst>
          </p:cNvPr>
          <p:cNvSpPr txBox="1">
            <a:spLocks/>
          </p:cNvSpPr>
          <p:nvPr/>
        </p:nvSpPr>
        <p:spPr>
          <a:xfrm>
            <a:off x="411479" y="1138938"/>
            <a:ext cx="2825016" cy="522322"/>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52 LOCKE </a:t>
            </a:r>
          </a:p>
          <a:p>
            <a:pPr>
              <a:lnSpc>
                <a:spcPct val="90000"/>
              </a:lnSpc>
              <a:spcAft>
                <a:spcPts val="600"/>
              </a:spcAft>
            </a:pPr>
            <a:r>
              <a:rPr lang="en-US" sz="1600">
                <a:solidFill>
                  <a:schemeClr val="bg1"/>
                </a:solidFill>
              </a:rPr>
              <a:t>Swedesboro, NJ</a:t>
            </a:r>
          </a:p>
        </p:txBody>
      </p:sp>
      <p:graphicFrame>
        <p:nvGraphicFramePr>
          <p:cNvPr id="10" name="Table 9">
            <a:extLst>
              <a:ext uri="{FF2B5EF4-FFF2-40B4-BE49-F238E27FC236}">
                <a16:creationId xmlns:a16="http://schemas.microsoft.com/office/drawing/2014/main" id="{79D866B1-8D23-07C1-75B9-A425C91B51C1}"/>
              </a:ext>
            </a:extLst>
          </p:cNvPr>
          <p:cNvGraphicFramePr>
            <a:graphicFrameLocks noGrp="1"/>
          </p:cNvGraphicFramePr>
          <p:nvPr>
            <p:extLst>
              <p:ext uri="{D42A27DB-BD31-4B8C-83A1-F6EECF244321}">
                <p14:modId xmlns:p14="http://schemas.microsoft.com/office/powerpoint/2010/main" val="1895352906"/>
              </p:ext>
            </p:extLst>
          </p:nvPr>
        </p:nvGraphicFramePr>
        <p:xfrm>
          <a:off x="411479" y="4931596"/>
          <a:ext cx="6578868" cy="1202508"/>
        </p:xfrm>
        <a:graphic>
          <a:graphicData uri="http://schemas.openxmlformats.org/drawingml/2006/table">
            <a:tbl>
              <a:tblPr firstRow="1" bandRow="1">
                <a:tableStyleId>{5C22544A-7EE6-4342-B048-85BDC9FD1C3A}</a:tableStyleId>
              </a:tblPr>
              <a:tblGrid>
                <a:gridCol w="3289434">
                  <a:extLst>
                    <a:ext uri="{9D8B030D-6E8A-4147-A177-3AD203B41FA5}">
                      <a16:colId xmlns:a16="http://schemas.microsoft.com/office/drawing/2014/main" val="625716231"/>
                    </a:ext>
                  </a:extLst>
                </a:gridCol>
                <a:gridCol w="3289434">
                  <a:extLst>
                    <a:ext uri="{9D8B030D-6E8A-4147-A177-3AD203B41FA5}">
                      <a16:colId xmlns:a16="http://schemas.microsoft.com/office/drawing/2014/main" val="1087332788"/>
                    </a:ext>
                  </a:extLst>
                </a:gridCol>
              </a:tblGrid>
              <a:tr h="300627">
                <a:tc>
                  <a:txBody>
                    <a:bodyPr/>
                    <a:lstStyle/>
                    <a:p>
                      <a:r>
                        <a:rPr lang="en-US" sz="1400" b="0">
                          <a:latin typeface="+mj-lt"/>
                        </a:rPr>
                        <a:t>METRIC</a:t>
                      </a:r>
                    </a:p>
                  </a:txBody>
                  <a:tcPr marL="45720" marR="4572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r>
                        <a:rPr lang="en-US" sz="1400" b="0">
                          <a:latin typeface="+mj-lt"/>
                        </a:rPr>
                        <a:t>PROPERTY LEVEL RETURNS</a:t>
                      </a:r>
                    </a:p>
                  </a:txBody>
                  <a:tcPr marL="45720" marR="4572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866494435"/>
                  </a:ext>
                </a:extLst>
              </a:tr>
              <a:tr h="300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IRR</a:t>
                      </a:r>
                    </a:p>
                  </a:txBody>
                  <a:tcPr marT="0" marB="0" anchor="ctr">
                    <a:lnT w="38100" cmpd="sng">
                      <a:noFill/>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mn-lt"/>
                          <a:ea typeface="+mn-ea"/>
                          <a:cs typeface="+mn-cs"/>
                        </a:rPr>
                        <a:t>+50%</a:t>
                      </a:r>
                      <a:endParaRPr kumimoji="0" lang="en-US" sz="1400" b="0" i="0" u="none" strike="noStrike" kern="1200" cap="none" spc="0" normalizeH="0" baseline="0" noProof="0">
                        <a:ln>
                          <a:noFill/>
                        </a:ln>
                        <a:solidFill>
                          <a:schemeClr val="accent6"/>
                        </a:solidFill>
                        <a:effectLst/>
                        <a:uLnTx/>
                        <a:uFillTx/>
                        <a:latin typeface="Garamond"/>
                        <a:ea typeface="+mn-ea"/>
                        <a:cs typeface="+mn-cs"/>
                      </a:endParaRPr>
                    </a:p>
                  </a:txBody>
                  <a:tcPr marT="0" marB="0" anchor="ctr">
                    <a:lnT w="38100" cmpd="sng">
                      <a:noFill/>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6512954"/>
                  </a:ext>
                </a:extLst>
              </a:tr>
              <a:tr h="300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Equity Multiple</a:t>
                      </a: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2.8x</a:t>
                      </a: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46738977"/>
                  </a:ext>
                </a:extLst>
              </a:tr>
              <a:tr h="300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Hold Period</a:t>
                      </a:r>
                    </a:p>
                  </a:txBody>
                  <a:tcPr marT="0" marB="0" anchor="ctr">
                    <a:lnT w="6350" cap="flat" cmpd="sng" algn="ctr">
                      <a:solidFill>
                        <a:schemeClr val="bg1">
                          <a:lumMod val="85000"/>
                        </a:schemeClr>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1.25 Years</a:t>
                      </a:r>
                    </a:p>
                  </a:txBody>
                  <a:tcPr marT="0" marB="0" anchor="ctr">
                    <a:lnT w="6350" cap="flat" cmpd="sng" algn="ctr">
                      <a:solidFill>
                        <a:schemeClr val="bg1">
                          <a:lumMod val="85000"/>
                        </a:schemeClr>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665301511"/>
                  </a:ext>
                </a:extLst>
              </a:tr>
            </a:tbl>
          </a:graphicData>
        </a:graphic>
      </p:graphicFrame>
      <p:pic>
        <p:nvPicPr>
          <p:cNvPr id="22" name="Google Shape;962;p37" descr="Picture 18">
            <a:extLst>
              <a:ext uri="{FF2B5EF4-FFF2-40B4-BE49-F238E27FC236}">
                <a16:creationId xmlns:a16="http://schemas.microsoft.com/office/drawing/2014/main" id="{59E91568-CE44-13BC-1B29-4087F1EE3B4D}"/>
              </a:ext>
            </a:extLst>
          </p:cNvPr>
          <p:cNvPicPr preferRelativeResize="0">
            <a:picLocks noChangeAspect="1"/>
          </p:cNvPicPr>
          <p:nvPr/>
        </p:nvPicPr>
        <p:blipFill rotWithShape="1">
          <a:blip r:embed="rId3">
            <a:alphaModFix/>
          </a:blip>
          <a:srcRect t="20704" b="1786"/>
          <a:stretch>
            <a:fillRect/>
          </a:stretch>
        </p:blipFill>
        <p:spPr>
          <a:xfrm>
            <a:off x="7536226" y="655737"/>
            <a:ext cx="3999207" cy="2454858"/>
          </a:xfrm>
          <a:prstGeom prst="rect">
            <a:avLst/>
          </a:prstGeom>
          <a:noFill/>
          <a:ln>
            <a:noFill/>
          </a:ln>
        </p:spPr>
      </p:pic>
      <p:pic>
        <p:nvPicPr>
          <p:cNvPr id="23" name="Google Shape;963;p37" descr="Picture 19">
            <a:extLst>
              <a:ext uri="{FF2B5EF4-FFF2-40B4-BE49-F238E27FC236}">
                <a16:creationId xmlns:a16="http://schemas.microsoft.com/office/drawing/2014/main" id="{738C488B-9D3A-DC65-39B5-5D5B43A3BD68}"/>
              </a:ext>
            </a:extLst>
          </p:cNvPr>
          <p:cNvPicPr preferRelativeResize="0">
            <a:picLocks noChangeAspect="1"/>
          </p:cNvPicPr>
          <p:nvPr/>
        </p:nvPicPr>
        <p:blipFill rotWithShape="1">
          <a:blip r:embed="rId4">
            <a:alphaModFix/>
          </a:blip>
          <a:srcRect t="16848" b="16848"/>
          <a:stretch>
            <a:fillRect/>
          </a:stretch>
        </p:blipFill>
        <p:spPr>
          <a:xfrm>
            <a:off x="7536225" y="3437265"/>
            <a:ext cx="3999207" cy="2454858"/>
          </a:xfrm>
          <a:prstGeom prst="rect">
            <a:avLst/>
          </a:prstGeom>
          <a:noFill/>
          <a:ln>
            <a:noFill/>
          </a:ln>
        </p:spPr>
      </p:pic>
      <p:sp>
        <p:nvSpPr>
          <p:cNvPr id="13" name="TextBox 12">
            <a:extLst>
              <a:ext uri="{FF2B5EF4-FFF2-40B4-BE49-F238E27FC236}">
                <a16:creationId xmlns:a16="http://schemas.microsoft.com/office/drawing/2014/main" id="{046528C3-EEA9-1540-AEF2-139F1B70A9CD}"/>
              </a:ext>
            </a:extLst>
          </p:cNvPr>
          <p:cNvSpPr txBox="1"/>
          <p:nvPr/>
        </p:nvSpPr>
        <p:spPr>
          <a:xfrm>
            <a:off x="3814011" y="1138938"/>
            <a:ext cx="3176336" cy="445378"/>
          </a:xfrm>
          <a:prstGeom prst="rect">
            <a:avLst/>
          </a:prstGeom>
          <a:noFill/>
        </p:spPr>
        <p:txBody>
          <a:bodyPr wrap="square" lIns="0" tIns="0" rIns="0" bIns="0">
            <a:spAutoFit/>
          </a:bodyPr>
          <a:lstStyle/>
          <a:p>
            <a:pPr>
              <a:lnSpc>
                <a:spcPct val="90000"/>
              </a:lnSpc>
              <a:spcAft>
                <a:spcPts val="300"/>
              </a:spcAft>
              <a:buClr>
                <a:schemeClr val="bg1"/>
              </a:buClr>
            </a:pPr>
            <a:r>
              <a:rPr lang="en-US" sz="1600">
                <a:solidFill>
                  <a:schemeClr val="bg1"/>
                </a:solidFill>
              </a:rPr>
              <a:t>The Building comprised of 207,500 SF </a:t>
            </a:r>
            <a:br>
              <a:rPr lang="en-US" sz="1600">
                <a:solidFill>
                  <a:schemeClr val="bg1"/>
                </a:solidFill>
              </a:rPr>
            </a:br>
            <a:r>
              <a:rPr lang="en-US" sz="1600">
                <a:solidFill>
                  <a:schemeClr val="bg1"/>
                </a:solidFill>
              </a:rPr>
              <a:t>on 12 acres.</a:t>
            </a:r>
          </a:p>
        </p:txBody>
      </p:sp>
      <p:cxnSp>
        <p:nvCxnSpPr>
          <p:cNvPr id="14" name="Straight Connector 13">
            <a:extLst>
              <a:ext uri="{FF2B5EF4-FFF2-40B4-BE49-F238E27FC236}">
                <a16:creationId xmlns:a16="http://schemas.microsoft.com/office/drawing/2014/main" id="{4B78E8B5-71EB-EC09-0748-C7B869FEEA67}"/>
              </a:ext>
            </a:extLst>
          </p:cNvPr>
          <p:cNvCxnSpPr>
            <a:cxnSpLocks/>
          </p:cNvCxnSpPr>
          <p:nvPr/>
        </p:nvCxnSpPr>
        <p:spPr>
          <a:xfrm>
            <a:off x="3525253" y="1070305"/>
            <a:ext cx="0" cy="8427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8D63DF3-61B5-AD6C-CC44-CBCA1AACA8F8}"/>
              </a:ext>
            </a:extLst>
          </p:cNvPr>
          <p:cNvGrpSpPr/>
          <p:nvPr/>
        </p:nvGrpSpPr>
        <p:grpSpPr>
          <a:xfrm>
            <a:off x="411477" y="2787476"/>
            <a:ext cx="6578870" cy="369332"/>
            <a:chOff x="411477" y="2692857"/>
            <a:chExt cx="6578870" cy="369332"/>
          </a:xfrm>
        </p:grpSpPr>
        <p:pic>
          <p:nvPicPr>
            <p:cNvPr id="16" name="Graphic 15">
              <a:extLst>
                <a:ext uri="{FF2B5EF4-FFF2-40B4-BE49-F238E27FC236}">
                  <a16:creationId xmlns:a16="http://schemas.microsoft.com/office/drawing/2014/main" id="{4B2CBA5C-62A4-A055-242C-A494F368C15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1477" y="2707466"/>
              <a:ext cx="155448" cy="155448"/>
            </a:xfrm>
            <a:prstGeom prst="rect">
              <a:avLst/>
            </a:prstGeom>
          </p:spPr>
        </p:pic>
        <p:sp>
          <p:nvSpPr>
            <p:cNvPr id="17" name="Footer Placeholder 2, chunk 1">
              <a:extLst>
                <a:ext uri="{FF2B5EF4-FFF2-40B4-BE49-F238E27FC236}">
                  <a16:creationId xmlns:a16="http://schemas.microsoft.com/office/drawing/2014/main" id="{449A0778-6612-E1E1-8A14-A1766EB75511}"/>
                </a:ext>
              </a:extLst>
            </p:cNvPr>
            <p:cNvSpPr txBox="1"/>
            <p:nvPr/>
          </p:nvSpPr>
          <p:spPr>
            <a:xfrm>
              <a:off x="715224" y="2692857"/>
              <a:ext cx="6275123" cy="369332"/>
            </a:xfrm>
            <a:prstGeom prst="rect">
              <a:avLst/>
            </a:prstGeom>
          </p:spPr>
          <p:txBody>
            <a:bodyPr wrap="square" lIns="0" tIns="0" rIns="0" bIns="0" numCol="1" anchor="t" anchorCtr="0">
              <a:spAutoFit/>
            </a:bodyPr>
            <a:lstStyle>
              <a:defPPr>
                <a:defRPr lang="en-US"/>
              </a:defPPr>
              <a:lvl1pPr marL="285750" indent="-285750">
                <a:spcAft>
                  <a:spcPts val="300"/>
                </a:spcAft>
                <a:buClr>
                  <a:schemeClr val="accent6"/>
                </a:buClr>
                <a:buFont typeface="Wingdings" panose="05000000000000000000" pitchFamily="2" charset="2"/>
                <a:buChar char="Ø"/>
                <a:defRPr sz="1400">
                  <a:solidFill>
                    <a:schemeClr val="accent6"/>
                  </a:solidFill>
                </a:defRPr>
              </a:lvl1pPr>
            </a:lstStyle>
            <a:p>
              <a:pPr marL="0" indent="0">
                <a:spcAft>
                  <a:spcPts val="0"/>
                </a:spcAft>
                <a:buClrTx/>
                <a:buNone/>
                <a:defRPr/>
              </a:pPr>
              <a:r>
                <a:rPr kumimoji="0" lang="en-US" sz="1200" b="0" i="0" u="none" strike="noStrike" kern="1200" cap="none" spc="0" normalizeH="0" baseline="0" noProof="0">
                  <a:ln>
                    <a:noFill/>
                  </a:ln>
                  <a:effectLst/>
                  <a:uLnTx/>
                  <a:uFillTx/>
                  <a:ea typeface="+mn-ea"/>
                  <a:cs typeface="+mn-cs"/>
                </a:rPr>
                <a:t>TOG acquired 52 Locke in 2020 from an owner-user for $11.65mm and sold the property in 2022 to an institutional investment manager for $26.5mm. </a:t>
              </a:r>
            </a:p>
          </p:txBody>
        </p:sp>
      </p:grpSp>
      <p:sp>
        <p:nvSpPr>
          <p:cNvPr id="37" name="Title 36">
            <a:extLst>
              <a:ext uri="{FF2B5EF4-FFF2-40B4-BE49-F238E27FC236}">
                <a16:creationId xmlns:a16="http://schemas.microsoft.com/office/drawing/2014/main" id="{F8D7BD68-B942-4DAD-DBB6-18E1D39DEFA5}"/>
              </a:ext>
            </a:extLst>
          </p:cNvPr>
          <p:cNvSpPr>
            <a:spLocks noGrp="1"/>
          </p:cNvSpPr>
          <p:nvPr>
            <p:ph type="title"/>
          </p:nvPr>
        </p:nvSpPr>
        <p:spPr/>
        <p:txBody>
          <a:bodyPr/>
          <a:lstStyle/>
          <a:p>
            <a:r>
              <a:rPr lang="en-US">
                <a:solidFill>
                  <a:schemeClr val="bg1"/>
                </a:solidFill>
              </a:rPr>
              <a:t>CASE STUDIES</a:t>
            </a:r>
          </a:p>
        </p:txBody>
      </p:sp>
      <p:grpSp>
        <p:nvGrpSpPr>
          <p:cNvPr id="40" name="Group 39">
            <a:extLst>
              <a:ext uri="{FF2B5EF4-FFF2-40B4-BE49-F238E27FC236}">
                <a16:creationId xmlns:a16="http://schemas.microsoft.com/office/drawing/2014/main" id="{599DDD13-0114-CC89-C5CD-45E8AB2C8EFE}"/>
              </a:ext>
            </a:extLst>
          </p:cNvPr>
          <p:cNvGrpSpPr/>
          <p:nvPr/>
        </p:nvGrpSpPr>
        <p:grpSpPr>
          <a:xfrm>
            <a:off x="411477" y="3412840"/>
            <a:ext cx="6578870" cy="553998"/>
            <a:chOff x="411477" y="2692857"/>
            <a:chExt cx="6578870" cy="553998"/>
          </a:xfrm>
        </p:grpSpPr>
        <p:pic>
          <p:nvPicPr>
            <p:cNvPr id="41" name="Graphic 40">
              <a:extLst>
                <a:ext uri="{FF2B5EF4-FFF2-40B4-BE49-F238E27FC236}">
                  <a16:creationId xmlns:a16="http://schemas.microsoft.com/office/drawing/2014/main" id="{7B531C95-1368-EE3A-8F67-95E749F229D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1477" y="2707466"/>
              <a:ext cx="155448" cy="155448"/>
            </a:xfrm>
            <a:prstGeom prst="rect">
              <a:avLst/>
            </a:prstGeom>
          </p:spPr>
        </p:pic>
        <p:sp>
          <p:nvSpPr>
            <p:cNvPr id="42" name="Footer Placeholder 2, chunk 1">
              <a:extLst>
                <a:ext uri="{FF2B5EF4-FFF2-40B4-BE49-F238E27FC236}">
                  <a16:creationId xmlns:a16="http://schemas.microsoft.com/office/drawing/2014/main" id="{B65B48F9-53B6-4908-7829-D6A62CB5994A}"/>
                </a:ext>
              </a:extLst>
            </p:cNvPr>
            <p:cNvSpPr txBox="1"/>
            <p:nvPr/>
          </p:nvSpPr>
          <p:spPr>
            <a:xfrm>
              <a:off x="715224" y="2692857"/>
              <a:ext cx="6275123" cy="553998"/>
            </a:xfrm>
            <a:prstGeom prst="rect">
              <a:avLst/>
            </a:prstGeom>
          </p:spPr>
          <p:txBody>
            <a:bodyPr wrap="square" lIns="0" tIns="0" rIns="0" bIns="0" numCol="1" anchor="t" anchorCtr="0">
              <a:spAutoFit/>
            </a:bodyPr>
            <a:lstStyle>
              <a:defPPr>
                <a:defRPr lang="en-US"/>
              </a:defPPr>
              <a:lvl1pPr marL="285750" indent="-285750">
                <a:spcAft>
                  <a:spcPts val="300"/>
                </a:spcAft>
                <a:buClr>
                  <a:schemeClr val="accent6"/>
                </a:buClr>
                <a:buFont typeface="Wingdings" panose="05000000000000000000" pitchFamily="2" charset="2"/>
                <a:buChar char="Ø"/>
                <a:defRPr sz="1400">
                  <a:solidFill>
                    <a:schemeClr val="accent6"/>
                  </a:solidFill>
                </a:defRPr>
              </a:lvl1pPr>
            </a:lstStyle>
            <a:p>
              <a:pPr marL="0" indent="0">
                <a:spcAft>
                  <a:spcPts val="0"/>
                </a:spcAft>
                <a:buClrTx/>
                <a:buNone/>
                <a:defRPr/>
              </a:pPr>
              <a:r>
                <a:rPr kumimoji="0" lang="en-US" sz="1200" b="0" i="0" u="none" strike="noStrike" kern="1200" cap="none" spc="0" normalizeH="0" baseline="0" noProof="0">
                  <a:ln>
                    <a:noFill/>
                  </a:ln>
                  <a:effectLst/>
                  <a:uLnTx/>
                  <a:uFillTx/>
                  <a:ea typeface="+mn-ea"/>
                  <a:cs typeface="+mn-cs"/>
                </a:rPr>
                <a:t>Value Creation: TOG executed a short-term leaseback with the owner-user, meanwhile investing </a:t>
              </a:r>
              <a:br>
                <a:rPr kumimoji="0" lang="en-US" sz="1200" b="0" i="0" u="none" strike="noStrike" kern="1200" cap="none" spc="0" normalizeH="0" baseline="0" noProof="0">
                  <a:ln>
                    <a:noFill/>
                  </a:ln>
                  <a:effectLst/>
                  <a:uLnTx/>
                  <a:uFillTx/>
                  <a:ea typeface="+mn-ea"/>
                  <a:cs typeface="+mn-cs"/>
                </a:rPr>
              </a:br>
              <a:r>
                <a:rPr kumimoji="0" lang="en-US" sz="1200" b="0" i="0" u="none" strike="noStrike" kern="1200" cap="none" spc="0" normalizeH="0" baseline="0" noProof="0">
                  <a:ln>
                    <a:noFill/>
                  </a:ln>
                  <a:effectLst/>
                  <a:uLnTx/>
                  <a:uFillTx/>
                  <a:ea typeface="+mn-ea"/>
                  <a:cs typeface="+mn-cs"/>
                </a:rPr>
                <a:t>in capital expenditure on roof upgrades, environmental remediation, new dock doors, levelers, </a:t>
              </a:r>
              <a:br>
                <a:rPr kumimoji="0" lang="en-US" sz="1200" b="0" i="0" u="none" strike="noStrike" kern="1200" cap="none" spc="0" normalizeH="0" baseline="0" noProof="0">
                  <a:ln>
                    <a:noFill/>
                  </a:ln>
                  <a:effectLst/>
                  <a:uLnTx/>
                  <a:uFillTx/>
                  <a:ea typeface="+mn-ea"/>
                  <a:cs typeface="+mn-cs"/>
                </a:rPr>
              </a:br>
              <a:r>
                <a:rPr kumimoji="0" lang="en-US" sz="1200" b="0" i="0" u="none" strike="noStrike" kern="1200" cap="none" spc="0" normalizeH="0" baseline="0" noProof="0">
                  <a:ln>
                    <a:noFill/>
                  </a:ln>
                  <a:effectLst/>
                  <a:uLnTx/>
                  <a:uFillTx/>
                  <a:ea typeface="+mn-ea"/>
                  <a:cs typeface="+mn-cs"/>
                </a:rPr>
                <a:t>paint, and MEP upgrades. </a:t>
              </a:r>
            </a:p>
          </p:txBody>
        </p:sp>
      </p:grpSp>
      <p:grpSp>
        <p:nvGrpSpPr>
          <p:cNvPr id="43" name="Group 42">
            <a:extLst>
              <a:ext uri="{FF2B5EF4-FFF2-40B4-BE49-F238E27FC236}">
                <a16:creationId xmlns:a16="http://schemas.microsoft.com/office/drawing/2014/main" id="{DF6DB850-5D2B-A8EB-07F6-B384E772C7BE}"/>
              </a:ext>
            </a:extLst>
          </p:cNvPr>
          <p:cNvGrpSpPr/>
          <p:nvPr/>
        </p:nvGrpSpPr>
        <p:grpSpPr>
          <a:xfrm>
            <a:off x="411477" y="4222870"/>
            <a:ext cx="6578870" cy="369332"/>
            <a:chOff x="411477" y="2692857"/>
            <a:chExt cx="6578870" cy="369332"/>
          </a:xfrm>
        </p:grpSpPr>
        <p:pic>
          <p:nvPicPr>
            <p:cNvPr id="44" name="Graphic 43">
              <a:extLst>
                <a:ext uri="{FF2B5EF4-FFF2-40B4-BE49-F238E27FC236}">
                  <a16:creationId xmlns:a16="http://schemas.microsoft.com/office/drawing/2014/main" id="{6CC3CEEB-557E-746D-0C4E-08702ED6572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1477" y="2707466"/>
              <a:ext cx="155448" cy="155448"/>
            </a:xfrm>
            <a:prstGeom prst="rect">
              <a:avLst/>
            </a:prstGeom>
          </p:spPr>
        </p:pic>
        <p:sp>
          <p:nvSpPr>
            <p:cNvPr id="45" name="Footer Placeholder 2, chunk 1">
              <a:extLst>
                <a:ext uri="{FF2B5EF4-FFF2-40B4-BE49-F238E27FC236}">
                  <a16:creationId xmlns:a16="http://schemas.microsoft.com/office/drawing/2014/main" id="{38C6B066-03EC-8023-A2C7-028050172738}"/>
                </a:ext>
              </a:extLst>
            </p:cNvPr>
            <p:cNvSpPr txBox="1"/>
            <p:nvPr/>
          </p:nvSpPr>
          <p:spPr>
            <a:xfrm>
              <a:off x="715224" y="2692857"/>
              <a:ext cx="6275123" cy="369332"/>
            </a:xfrm>
            <a:prstGeom prst="rect">
              <a:avLst/>
            </a:prstGeom>
          </p:spPr>
          <p:txBody>
            <a:bodyPr wrap="square" lIns="0" tIns="0" rIns="0" bIns="0" numCol="1" anchor="t" anchorCtr="0">
              <a:spAutoFit/>
            </a:bodyPr>
            <a:lstStyle>
              <a:defPPr>
                <a:defRPr lang="en-US"/>
              </a:defPPr>
              <a:lvl1pPr marL="285750" indent="-285750">
                <a:spcAft>
                  <a:spcPts val="300"/>
                </a:spcAft>
                <a:buClr>
                  <a:schemeClr val="accent6"/>
                </a:buClr>
                <a:buFont typeface="Wingdings" panose="05000000000000000000" pitchFamily="2" charset="2"/>
                <a:buChar char="Ø"/>
                <a:defRPr sz="1400">
                  <a:solidFill>
                    <a:schemeClr val="accent6"/>
                  </a:solidFill>
                </a:defRPr>
              </a:lvl1pPr>
            </a:lstStyle>
            <a:p>
              <a:pPr marL="0" indent="0">
                <a:spcAft>
                  <a:spcPts val="0"/>
                </a:spcAft>
                <a:buClrTx/>
                <a:buNone/>
                <a:defRPr/>
              </a:pPr>
              <a:r>
                <a:rPr kumimoji="0" lang="en-US" sz="1200" b="0" i="0" u="none" strike="noStrike" kern="1200" cap="none" spc="0" normalizeH="0" baseline="0" noProof="0">
                  <a:ln>
                    <a:noFill/>
                  </a:ln>
                  <a:effectLst/>
                  <a:uLnTx/>
                  <a:uFillTx/>
                  <a:ea typeface="+mn-ea"/>
                  <a:cs typeface="+mn-cs"/>
                </a:rPr>
                <a:t>TOG secured a new 7-year lease from a regional distribution tenant to occupy the entire building and sold the property as an investment sale.</a:t>
              </a:r>
            </a:p>
          </p:txBody>
        </p:sp>
      </p:grpSp>
    </p:spTree>
    <p:extLst>
      <p:ext uri="{BB962C8B-B14F-4D97-AF65-F5344CB8AC3E}">
        <p14:creationId xmlns:p14="http://schemas.microsoft.com/office/powerpoint/2010/main" val="3407206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34D776-9CF1-E1E4-07C9-1BD5DF1C9228}"/>
              </a:ext>
            </a:extLst>
          </p:cNvPr>
          <p:cNvSpPr/>
          <p:nvPr/>
        </p:nvSpPr>
        <p:spPr>
          <a:xfrm>
            <a:off x="0" y="2165684"/>
            <a:ext cx="1219200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rtlCol="0" anchor="ctr"/>
          <a:lstStyle/>
          <a:p>
            <a:r>
              <a:rPr lang="en-US" sz="1600" b="1">
                <a:solidFill>
                  <a:schemeClr val="bg1"/>
                </a:solidFill>
              </a:rPr>
              <a:t>BACKGROUND</a:t>
            </a:r>
            <a:endParaRPr lang="en-US" sz="1400" b="1">
              <a:solidFill>
                <a:schemeClr val="bg1"/>
              </a:solidFill>
            </a:endParaRPr>
          </a:p>
        </p:txBody>
      </p:sp>
      <p:grpSp>
        <p:nvGrpSpPr>
          <p:cNvPr id="5" name="Group 4">
            <a:extLst>
              <a:ext uri="{FF2B5EF4-FFF2-40B4-BE49-F238E27FC236}">
                <a16:creationId xmlns:a16="http://schemas.microsoft.com/office/drawing/2014/main" id="{0839C73C-46DB-B558-3A9A-37D1C2F4D9DD}"/>
              </a:ext>
            </a:extLst>
          </p:cNvPr>
          <p:cNvGrpSpPr/>
          <p:nvPr/>
        </p:nvGrpSpPr>
        <p:grpSpPr>
          <a:xfrm>
            <a:off x="0" y="1"/>
            <a:ext cx="12192000" cy="2165683"/>
            <a:chOff x="0" y="1"/>
            <a:chExt cx="12192000" cy="2334126"/>
          </a:xfrm>
        </p:grpSpPr>
        <p:pic>
          <p:nvPicPr>
            <p:cNvPr id="6" name="Picture 5" descr="A close-up of a metal pole&#10;&#10;Description automatically generated">
              <a:extLst>
                <a:ext uri="{FF2B5EF4-FFF2-40B4-BE49-F238E27FC236}">
                  <a16:creationId xmlns:a16="http://schemas.microsoft.com/office/drawing/2014/main" id="{8331547B-2FE3-1F43-35A8-7C5C899ECB56}"/>
                </a:ext>
              </a:extLst>
            </p:cNvPr>
            <p:cNvPicPr>
              <a:picLocks noChangeAspect="1"/>
            </p:cNvPicPr>
            <p:nvPr/>
          </p:nvPicPr>
          <p:blipFill>
            <a:blip r:embed="rId2"/>
            <a:stretch>
              <a:fillRect/>
            </a:stretch>
          </p:blipFill>
          <p:spPr>
            <a:xfrm>
              <a:off x="0" y="1"/>
              <a:ext cx="12192000" cy="2334126"/>
            </a:xfrm>
            <a:prstGeom prst="rect">
              <a:avLst/>
            </a:prstGeom>
          </p:spPr>
        </p:pic>
        <p:sp>
          <p:nvSpPr>
            <p:cNvPr id="7" name="Rectangle 6">
              <a:extLst>
                <a:ext uri="{FF2B5EF4-FFF2-40B4-BE49-F238E27FC236}">
                  <a16:creationId xmlns:a16="http://schemas.microsoft.com/office/drawing/2014/main" id="{5D619524-AC71-FEC8-73BB-3F8C2E8B89F2}"/>
                </a:ext>
              </a:extLst>
            </p:cNvPr>
            <p:cNvSpPr/>
            <p:nvPr/>
          </p:nvSpPr>
          <p:spPr>
            <a:xfrm>
              <a:off x="0" y="1"/>
              <a:ext cx="12192000" cy="2334126"/>
            </a:xfrm>
            <a:prstGeom prst="rect">
              <a:avLst/>
            </a:prstGeom>
            <a:gradFill>
              <a:gsLst>
                <a:gs pos="100000">
                  <a:srgbClr val="000514">
                    <a:alpha val="95000"/>
                  </a:srgbClr>
                </a:gs>
                <a:gs pos="54000">
                  <a:srgbClr val="00102F">
                    <a:alpha val="90000"/>
                  </a:srgbClr>
                </a:gs>
                <a:gs pos="0">
                  <a:schemeClr val="accent1">
                    <a:alpha val="9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9F267505-E0FB-DC46-F09A-8A6613980C01}"/>
              </a:ext>
            </a:extLst>
          </p:cNvPr>
          <p:cNvSpPr>
            <a:spLocks/>
          </p:cNvSpPr>
          <p:nvPr/>
        </p:nvSpPr>
        <p:spPr>
          <a:xfrm>
            <a:off x="7291137" y="412751"/>
            <a:ext cx="4489385" cy="5721350"/>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C9717D9F-F3A1-9770-EF3C-D2A52FF16304}"/>
              </a:ext>
            </a:extLst>
          </p:cNvPr>
          <p:cNvSpPr txBox="1">
            <a:spLocks/>
          </p:cNvSpPr>
          <p:nvPr/>
        </p:nvSpPr>
        <p:spPr>
          <a:xfrm>
            <a:off x="411479" y="1138938"/>
            <a:ext cx="2825016" cy="522322"/>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201 ELIZABETH</a:t>
            </a:r>
          </a:p>
          <a:p>
            <a:pPr>
              <a:lnSpc>
                <a:spcPct val="90000"/>
              </a:lnSpc>
              <a:spcAft>
                <a:spcPts val="300"/>
              </a:spcAft>
            </a:pPr>
            <a:r>
              <a:rPr lang="en-US" sz="1600">
                <a:solidFill>
                  <a:schemeClr val="bg1"/>
                </a:solidFill>
              </a:rPr>
              <a:t>Bordentown, NJ</a:t>
            </a:r>
          </a:p>
        </p:txBody>
      </p:sp>
      <p:graphicFrame>
        <p:nvGraphicFramePr>
          <p:cNvPr id="10" name="Table 9">
            <a:extLst>
              <a:ext uri="{FF2B5EF4-FFF2-40B4-BE49-F238E27FC236}">
                <a16:creationId xmlns:a16="http://schemas.microsoft.com/office/drawing/2014/main" id="{8E50DE84-34E7-9B3D-4A96-0430B910AECD}"/>
              </a:ext>
            </a:extLst>
          </p:cNvPr>
          <p:cNvGraphicFramePr>
            <a:graphicFrameLocks noGrp="1"/>
          </p:cNvGraphicFramePr>
          <p:nvPr>
            <p:extLst>
              <p:ext uri="{D42A27DB-BD31-4B8C-83A1-F6EECF244321}">
                <p14:modId xmlns:p14="http://schemas.microsoft.com/office/powerpoint/2010/main" val="2200119422"/>
              </p:ext>
            </p:extLst>
          </p:nvPr>
        </p:nvGraphicFramePr>
        <p:xfrm>
          <a:off x="411479" y="4931596"/>
          <a:ext cx="6578868" cy="1202508"/>
        </p:xfrm>
        <a:graphic>
          <a:graphicData uri="http://schemas.openxmlformats.org/drawingml/2006/table">
            <a:tbl>
              <a:tblPr firstRow="1" bandRow="1">
                <a:tableStyleId>{5C22544A-7EE6-4342-B048-85BDC9FD1C3A}</a:tableStyleId>
              </a:tblPr>
              <a:tblGrid>
                <a:gridCol w="3289434">
                  <a:extLst>
                    <a:ext uri="{9D8B030D-6E8A-4147-A177-3AD203B41FA5}">
                      <a16:colId xmlns:a16="http://schemas.microsoft.com/office/drawing/2014/main" val="625716231"/>
                    </a:ext>
                  </a:extLst>
                </a:gridCol>
                <a:gridCol w="3289434">
                  <a:extLst>
                    <a:ext uri="{9D8B030D-6E8A-4147-A177-3AD203B41FA5}">
                      <a16:colId xmlns:a16="http://schemas.microsoft.com/office/drawing/2014/main" val="1087332788"/>
                    </a:ext>
                  </a:extLst>
                </a:gridCol>
              </a:tblGrid>
              <a:tr h="300627">
                <a:tc>
                  <a:txBody>
                    <a:bodyPr/>
                    <a:lstStyle/>
                    <a:p>
                      <a:r>
                        <a:rPr lang="en-US" sz="1400" b="0">
                          <a:latin typeface="+mj-lt"/>
                        </a:rPr>
                        <a:t>METRIC</a:t>
                      </a:r>
                    </a:p>
                  </a:txBody>
                  <a:tcPr marL="45720" marR="4572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r>
                        <a:rPr lang="en-US" sz="1400" b="0">
                          <a:latin typeface="+mj-lt"/>
                        </a:rPr>
                        <a:t>PROPERTY LEVEL RETURNS</a:t>
                      </a:r>
                    </a:p>
                  </a:txBody>
                  <a:tcPr marL="45720" marR="4572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866494435"/>
                  </a:ext>
                </a:extLst>
              </a:tr>
              <a:tr h="300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IRR</a:t>
                      </a:r>
                    </a:p>
                  </a:txBody>
                  <a:tcPr marT="0" marB="0" anchor="ctr">
                    <a:lnT w="38100" cmpd="sng">
                      <a:noFill/>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mn-lt"/>
                          <a:ea typeface="+mn-ea"/>
                          <a:cs typeface="+mn-cs"/>
                        </a:rPr>
                        <a:t>44%</a:t>
                      </a:r>
                      <a:endParaRPr kumimoji="0" lang="en-US" sz="1400" b="0" i="0" u="none" strike="noStrike" kern="1200" cap="none" spc="0" normalizeH="0" baseline="0" noProof="0">
                        <a:ln>
                          <a:noFill/>
                        </a:ln>
                        <a:solidFill>
                          <a:schemeClr val="accent6"/>
                        </a:solidFill>
                        <a:effectLst/>
                        <a:uLnTx/>
                        <a:uFillTx/>
                        <a:latin typeface="Garamond"/>
                        <a:ea typeface="+mn-ea"/>
                        <a:cs typeface="+mn-cs"/>
                      </a:endParaRPr>
                    </a:p>
                  </a:txBody>
                  <a:tcPr marT="0" marB="0" anchor="ctr">
                    <a:lnT w="38100" cmpd="sng">
                      <a:noFill/>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6512954"/>
                  </a:ext>
                </a:extLst>
              </a:tr>
              <a:tr h="300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Equity Multiple</a:t>
                      </a: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mn-lt"/>
                          <a:ea typeface="+mn-ea"/>
                          <a:cs typeface="+mn-cs"/>
                        </a:rPr>
                        <a:t>7.0x</a:t>
                      </a: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46738977"/>
                  </a:ext>
                </a:extLst>
              </a:tr>
              <a:tr h="300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Hold Period</a:t>
                      </a:r>
                    </a:p>
                  </a:txBody>
                  <a:tcPr marT="0" marB="0" anchor="ctr">
                    <a:lnT w="6350" cap="flat" cmpd="sng" algn="ctr">
                      <a:solidFill>
                        <a:schemeClr val="bg1">
                          <a:lumMod val="85000"/>
                        </a:schemeClr>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5.4 Years</a:t>
                      </a:r>
                    </a:p>
                  </a:txBody>
                  <a:tcPr marT="0" marB="0" anchor="ctr">
                    <a:lnT w="6350" cap="flat" cmpd="sng" algn="ctr">
                      <a:solidFill>
                        <a:schemeClr val="bg1">
                          <a:lumMod val="85000"/>
                        </a:schemeClr>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665301511"/>
                  </a:ext>
                </a:extLst>
              </a:tr>
            </a:tbl>
          </a:graphicData>
        </a:graphic>
      </p:graphicFrame>
      <p:pic>
        <p:nvPicPr>
          <p:cNvPr id="38" name="Google Shape;886;p35" descr="Picture 4">
            <a:extLst>
              <a:ext uri="{FF2B5EF4-FFF2-40B4-BE49-F238E27FC236}">
                <a16:creationId xmlns:a16="http://schemas.microsoft.com/office/drawing/2014/main" id="{77E8B40B-7517-7A04-867A-A26B44FAEBA2}"/>
              </a:ext>
            </a:extLst>
          </p:cNvPr>
          <p:cNvPicPr preferRelativeResize="0">
            <a:picLocks noChangeAspect="1"/>
          </p:cNvPicPr>
          <p:nvPr/>
        </p:nvPicPr>
        <p:blipFill rotWithShape="1">
          <a:blip r:embed="rId3">
            <a:alphaModFix/>
          </a:blip>
          <a:srcRect l="3620" r="3620"/>
          <a:stretch>
            <a:fillRect/>
          </a:stretch>
        </p:blipFill>
        <p:spPr>
          <a:xfrm>
            <a:off x="7536226" y="655737"/>
            <a:ext cx="3999207" cy="2454858"/>
          </a:xfrm>
          <a:prstGeom prst="rect">
            <a:avLst/>
          </a:prstGeom>
          <a:noFill/>
          <a:ln>
            <a:noFill/>
          </a:ln>
        </p:spPr>
      </p:pic>
      <p:pic>
        <p:nvPicPr>
          <p:cNvPr id="39" name="Google Shape;887;p35" descr="Picture 5">
            <a:extLst>
              <a:ext uri="{FF2B5EF4-FFF2-40B4-BE49-F238E27FC236}">
                <a16:creationId xmlns:a16="http://schemas.microsoft.com/office/drawing/2014/main" id="{873332F2-650B-3517-5D21-A6B270655304}"/>
              </a:ext>
            </a:extLst>
          </p:cNvPr>
          <p:cNvPicPr preferRelativeResize="0">
            <a:picLocks noChangeAspect="1"/>
          </p:cNvPicPr>
          <p:nvPr/>
        </p:nvPicPr>
        <p:blipFill rotWithShape="1">
          <a:blip r:embed="rId4">
            <a:alphaModFix/>
          </a:blip>
          <a:srcRect t="534" b="534"/>
          <a:stretch>
            <a:fillRect/>
          </a:stretch>
        </p:blipFill>
        <p:spPr>
          <a:xfrm>
            <a:off x="7536225" y="3437265"/>
            <a:ext cx="3999207" cy="2454858"/>
          </a:xfrm>
          <a:prstGeom prst="rect">
            <a:avLst/>
          </a:prstGeom>
          <a:noFill/>
          <a:ln>
            <a:noFill/>
          </a:ln>
        </p:spPr>
      </p:pic>
      <p:sp>
        <p:nvSpPr>
          <p:cNvPr id="13" name="TextBox 12">
            <a:extLst>
              <a:ext uri="{FF2B5EF4-FFF2-40B4-BE49-F238E27FC236}">
                <a16:creationId xmlns:a16="http://schemas.microsoft.com/office/drawing/2014/main" id="{789A2A97-07D3-6EBB-DE07-2D46DAC41980}"/>
              </a:ext>
            </a:extLst>
          </p:cNvPr>
          <p:cNvSpPr txBox="1"/>
          <p:nvPr/>
        </p:nvSpPr>
        <p:spPr>
          <a:xfrm>
            <a:off x="3814011" y="1138938"/>
            <a:ext cx="3176336" cy="483850"/>
          </a:xfrm>
          <a:prstGeom prst="rect">
            <a:avLst/>
          </a:prstGeom>
          <a:noFill/>
        </p:spPr>
        <p:txBody>
          <a:bodyPr wrap="square" lIns="0" tIns="0" rIns="0" bIns="0">
            <a:spAutoFit/>
          </a:bodyPr>
          <a:lstStyle/>
          <a:p>
            <a:pPr>
              <a:lnSpc>
                <a:spcPct val="90000"/>
              </a:lnSpc>
              <a:spcAft>
                <a:spcPts val="300"/>
              </a:spcAft>
              <a:buClr>
                <a:schemeClr val="bg1"/>
              </a:buClr>
            </a:pPr>
            <a:r>
              <a:rPr lang="en-US" sz="1600">
                <a:solidFill>
                  <a:schemeClr val="bg1"/>
                </a:solidFill>
              </a:rPr>
              <a:t>The Building comprised of 275,631 SF </a:t>
            </a:r>
          </a:p>
          <a:p>
            <a:pPr>
              <a:lnSpc>
                <a:spcPct val="90000"/>
              </a:lnSpc>
              <a:spcAft>
                <a:spcPts val="300"/>
              </a:spcAft>
              <a:buClr>
                <a:schemeClr val="bg1"/>
              </a:buClr>
            </a:pPr>
            <a:r>
              <a:rPr lang="en-US" sz="1600">
                <a:solidFill>
                  <a:schemeClr val="bg1"/>
                </a:solidFill>
              </a:rPr>
              <a:t>on 39 acres.</a:t>
            </a:r>
          </a:p>
        </p:txBody>
      </p:sp>
      <p:cxnSp>
        <p:nvCxnSpPr>
          <p:cNvPr id="14" name="Straight Connector 13">
            <a:extLst>
              <a:ext uri="{FF2B5EF4-FFF2-40B4-BE49-F238E27FC236}">
                <a16:creationId xmlns:a16="http://schemas.microsoft.com/office/drawing/2014/main" id="{916FB968-E6A0-D883-FF04-B5E5114F70AB}"/>
              </a:ext>
            </a:extLst>
          </p:cNvPr>
          <p:cNvCxnSpPr>
            <a:cxnSpLocks/>
          </p:cNvCxnSpPr>
          <p:nvPr/>
        </p:nvCxnSpPr>
        <p:spPr>
          <a:xfrm>
            <a:off x="3525253" y="1070305"/>
            <a:ext cx="0" cy="8427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3391F1E-3304-3221-2340-375C3546BAD5}"/>
              </a:ext>
            </a:extLst>
          </p:cNvPr>
          <p:cNvGrpSpPr/>
          <p:nvPr/>
        </p:nvGrpSpPr>
        <p:grpSpPr>
          <a:xfrm>
            <a:off x="411477" y="2787476"/>
            <a:ext cx="6578870" cy="369332"/>
            <a:chOff x="411477" y="2692857"/>
            <a:chExt cx="6578870" cy="369332"/>
          </a:xfrm>
        </p:grpSpPr>
        <p:pic>
          <p:nvPicPr>
            <p:cNvPr id="16" name="Graphic 15">
              <a:extLst>
                <a:ext uri="{FF2B5EF4-FFF2-40B4-BE49-F238E27FC236}">
                  <a16:creationId xmlns:a16="http://schemas.microsoft.com/office/drawing/2014/main" id="{8E068ADD-C1CD-344F-951F-685CD313BAE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1477" y="2707466"/>
              <a:ext cx="155448" cy="155448"/>
            </a:xfrm>
            <a:prstGeom prst="rect">
              <a:avLst/>
            </a:prstGeom>
          </p:spPr>
        </p:pic>
        <p:sp>
          <p:nvSpPr>
            <p:cNvPr id="17" name="Footer Placeholder 2, chunk 1">
              <a:extLst>
                <a:ext uri="{FF2B5EF4-FFF2-40B4-BE49-F238E27FC236}">
                  <a16:creationId xmlns:a16="http://schemas.microsoft.com/office/drawing/2014/main" id="{A1C9E176-83A8-8DF3-C46B-C8560E5B52A1}"/>
                </a:ext>
              </a:extLst>
            </p:cNvPr>
            <p:cNvSpPr txBox="1"/>
            <p:nvPr/>
          </p:nvSpPr>
          <p:spPr>
            <a:xfrm>
              <a:off x="715224" y="2692857"/>
              <a:ext cx="6275123" cy="369332"/>
            </a:xfrm>
            <a:prstGeom prst="rect">
              <a:avLst/>
            </a:prstGeom>
          </p:spPr>
          <p:txBody>
            <a:bodyPr wrap="square" lIns="0" tIns="0" rIns="0" bIns="0" numCol="1" anchor="t" anchorCtr="0">
              <a:spAutoFit/>
            </a:bodyPr>
            <a:lstStyle>
              <a:defPPr>
                <a:defRPr lang="en-US"/>
              </a:defPPr>
              <a:lvl1pPr marL="285750" indent="-285750">
                <a:spcAft>
                  <a:spcPts val="300"/>
                </a:spcAft>
                <a:buClr>
                  <a:schemeClr val="accent6"/>
                </a:buClr>
                <a:buFont typeface="Wingdings" panose="05000000000000000000" pitchFamily="2" charset="2"/>
                <a:buChar char="Ø"/>
                <a:defRPr sz="1400">
                  <a:solidFill>
                    <a:schemeClr val="accent6"/>
                  </a:solidFill>
                </a:defRPr>
              </a:lvl1pPr>
            </a:lstStyle>
            <a:p>
              <a:pPr marL="0" indent="0">
                <a:spcAft>
                  <a:spcPts val="0"/>
                </a:spcAft>
                <a:buClrTx/>
                <a:buNone/>
                <a:defRPr/>
              </a:pPr>
              <a:r>
                <a:rPr kumimoji="0" lang="en-US" sz="1200" b="0" i="0" u="none" strike="noStrike" kern="1200" cap="none" spc="0" normalizeH="0" baseline="0" noProof="0">
                  <a:ln>
                    <a:noFill/>
                  </a:ln>
                  <a:effectLst/>
                  <a:uLnTx/>
                  <a:uFillTx/>
                  <a:ea typeface="+mn-ea"/>
                  <a:cs typeface="+mn-cs"/>
                </a:rPr>
                <a:t>TOG acquired 201 Elizabeth in 2016 from a private investor for $17.5mm and sold the property in 2022 to an institutional investment manager for $60mm. </a:t>
              </a:r>
            </a:p>
          </p:txBody>
        </p:sp>
      </p:grpSp>
      <p:sp>
        <p:nvSpPr>
          <p:cNvPr id="37" name="Title 36">
            <a:extLst>
              <a:ext uri="{FF2B5EF4-FFF2-40B4-BE49-F238E27FC236}">
                <a16:creationId xmlns:a16="http://schemas.microsoft.com/office/drawing/2014/main" id="{BD0B271F-E31B-7299-3827-E0F125E46ECE}"/>
              </a:ext>
            </a:extLst>
          </p:cNvPr>
          <p:cNvSpPr>
            <a:spLocks noGrp="1"/>
          </p:cNvSpPr>
          <p:nvPr>
            <p:ph type="title"/>
          </p:nvPr>
        </p:nvSpPr>
        <p:spPr/>
        <p:txBody>
          <a:bodyPr/>
          <a:lstStyle/>
          <a:p>
            <a:r>
              <a:rPr lang="en-US">
                <a:solidFill>
                  <a:schemeClr val="bg1"/>
                </a:solidFill>
              </a:rPr>
              <a:t>CASE STUDIES</a:t>
            </a:r>
          </a:p>
        </p:txBody>
      </p:sp>
      <p:grpSp>
        <p:nvGrpSpPr>
          <p:cNvPr id="40" name="Group 39">
            <a:extLst>
              <a:ext uri="{FF2B5EF4-FFF2-40B4-BE49-F238E27FC236}">
                <a16:creationId xmlns:a16="http://schemas.microsoft.com/office/drawing/2014/main" id="{CC50C20D-6656-EBB6-FCF1-330CF8B172FB}"/>
              </a:ext>
            </a:extLst>
          </p:cNvPr>
          <p:cNvGrpSpPr/>
          <p:nvPr/>
        </p:nvGrpSpPr>
        <p:grpSpPr>
          <a:xfrm>
            <a:off x="411477" y="3412840"/>
            <a:ext cx="6578870" cy="369332"/>
            <a:chOff x="411477" y="2692857"/>
            <a:chExt cx="6578870" cy="369332"/>
          </a:xfrm>
        </p:grpSpPr>
        <p:pic>
          <p:nvPicPr>
            <p:cNvPr id="41" name="Graphic 40">
              <a:extLst>
                <a:ext uri="{FF2B5EF4-FFF2-40B4-BE49-F238E27FC236}">
                  <a16:creationId xmlns:a16="http://schemas.microsoft.com/office/drawing/2014/main" id="{A69AE895-5645-13AF-A2F5-71420275584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1477" y="2707466"/>
              <a:ext cx="155448" cy="155448"/>
            </a:xfrm>
            <a:prstGeom prst="rect">
              <a:avLst/>
            </a:prstGeom>
          </p:spPr>
        </p:pic>
        <p:sp>
          <p:nvSpPr>
            <p:cNvPr id="42" name="Footer Placeholder 2, chunk 1">
              <a:extLst>
                <a:ext uri="{FF2B5EF4-FFF2-40B4-BE49-F238E27FC236}">
                  <a16:creationId xmlns:a16="http://schemas.microsoft.com/office/drawing/2014/main" id="{BEF075B5-753F-CD6E-23E0-F3DEA71FB7CE}"/>
                </a:ext>
              </a:extLst>
            </p:cNvPr>
            <p:cNvSpPr txBox="1"/>
            <p:nvPr/>
          </p:nvSpPr>
          <p:spPr>
            <a:xfrm>
              <a:off x="715224" y="2692857"/>
              <a:ext cx="6275123" cy="369332"/>
            </a:xfrm>
            <a:prstGeom prst="rect">
              <a:avLst/>
            </a:prstGeom>
          </p:spPr>
          <p:txBody>
            <a:bodyPr wrap="square" lIns="0" tIns="0" rIns="0" bIns="0" numCol="1" anchor="t" anchorCtr="0">
              <a:spAutoFit/>
            </a:bodyPr>
            <a:lstStyle>
              <a:defPPr>
                <a:defRPr lang="en-US"/>
              </a:defPPr>
              <a:lvl1pPr marL="285750" indent="-285750">
                <a:spcAft>
                  <a:spcPts val="300"/>
                </a:spcAft>
                <a:buClr>
                  <a:schemeClr val="accent6"/>
                </a:buClr>
                <a:buFont typeface="Wingdings" panose="05000000000000000000" pitchFamily="2" charset="2"/>
                <a:buChar char="Ø"/>
                <a:defRPr sz="1400">
                  <a:solidFill>
                    <a:schemeClr val="accent6"/>
                  </a:solidFill>
                </a:defRPr>
              </a:lvl1pPr>
            </a:lstStyle>
            <a:p>
              <a:pPr marL="0" indent="0">
                <a:spcAft>
                  <a:spcPts val="0"/>
                </a:spcAft>
                <a:buClrTx/>
                <a:buNone/>
                <a:defRPr/>
              </a:pPr>
              <a:r>
                <a:rPr kumimoji="0" lang="en-US" sz="1200" b="0" i="0" u="none" strike="noStrike" kern="1200" cap="none" spc="0" normalizeH="0" baseline="0" noProof="0">
                  <a:ln>
                    <a:noFill/>
                  </a:ln>
                  <a:effectLst/>
                  <a:uLnTx/>
                  <a:uFillTx/>
                  <a:ea typeface="+mn-ea"/>
                  <a:cs typeface="+mn-cs"/>
                </a:rPr>
                <a:t>TOG acquired the property with BAI Drinks (NASDAQ: KDP) as the tenant with in-place rents less than half of the current market rate, with a Landlord option to terminate the lease.</a:t>
              </a:r>
            </a:p>
          </p:txBody>
        </p:sp>
      </p:grpSp>
      <p:grpSp>
        <p:nvGrpSpPr>
          <p:cNvPr id="43" name="Group 42">
            <a:extLst>
              <a:ext uri="{FF2B5EF4-FFF2-40B4-BE49-F238E27FC236}">
                <a16:creationId xmlns:a16="http://schemas.microsoft.com/office/drawing/2014/main" id="{74C96CE2-6C4F-DFAA-3632-7C4491667259}"/>
              </a:ext>
            </a:extLst>
          </p:cNvPr>
          <p:cNvGrpSpPr/>
          <p:nvPr/>
        </p:nvGrpSpPr>
        <p:grpSpPr>
          <a:xfrm>
            <a:off x="411477" y="4038204"/>
            <a:ext cx="6578870" cy="553998"/>
            <a:chOff x="411477" y="2692857"/>
            <a:chExt cx="6578870" cy="553998"/>
          </a:xfrm>
        </p:grpSpPr>
        <p:pic>
          <p:nvPicPr>
            <p:cNvPr id="44" name="Graphic 43">
              <a:extLst>
                <a:ext uri="{FF2B5EF4-FFF2-40B4-BE49-F238E27FC236}">
                  <a16:creationId xmlns:a16="http://schemas.microsoft.com/office/drawing/2014/main" id="{A53E020F-5212-08D0-C581-9AFE213223B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1477" y="2707466"/>
              <a:ext cx="155448" cy="155448"/>
            </a:xfrm>
            <a:prstGeom prst="rect">
              <a:avLst/>
            </a:prstGeom>
          </p:spPr>
        </p:pic>
        <p:sp>
          <p:nvSpPr>
            <p:cNvPr id="45" name="Footer Placeholder 2, chunk 1">
              <a:extLst>
                <a:ext uri="{FF2B5EF4-FFF2-40B4-BE49-F238E27FC236}">
                  <a16:creationId xmlns:a16="http://schemas.microsoft.com/office/drawing/2014/main" id="{DF9CCA94-5E7E-5D85-2AC7-072E8F8540EA}"/>
                </a:ext>
              </a:extLst>
            </p:cNvPr>
            <p:cNvSpPr txBox="1"/>
            <p:nvPr/>
          </p:nvSpPr>
          <p:spPr>
            <a:xfrm>
              <a:off x="715224" y="2692857"/>
              <a:ext cx="6275123" cy="553998"/>
            </a:xfrm>
            <a:prstGeom prst="rect">
              <a:avLst/>
            </a:prstGeom>
          </p:spPr>
          <p:txBody>
            <a:bodyPr wrap="square" lIns="0" tIns="0" rIns="0" bIns="0" numCol="1" anchor="t" anchorCtr="0">
              <a:spAutoFit/>
            </a:bodyPr>
            <a:lstStyle>
              <a:defPPr>
                <a:defRPr lang="en-US"/>
              </a:defPPr>
              <a:lvl1pPr marL="285750" indent="-285750">
                <a:spcAft>
                  <a:spcPts val="300"/>
                </a:spcAft>
                <a:buClr>
                  <a:schemeClr val="accent6"/>
                </a:buClr>
                <a:buFont typeface="Wingdings" panose="05000000000000000000" pitchFamily="2" charset="2"/>
                <a:buChar char="Ø"/>
                <a:defRPr sz="1400">
                  <a:solidFill>
                    <a:schemeClr val="accent6"/>
                  </a:solidFill>
                </a:defRPr>
              </a:lvl1pPr>
            </a:lstStyle>
            <a:p>
              <a:pPr marL="0" indent="0">
                <a:spcAft>
                  <a:spcPts val="0"/>
                </a:spcAft>
                <a:buClrTx/>
                <a:buNone/>
                <a:defRPr/>
              </a:pPr>
              <a:r>
                <a:rPr kumimoji="0" lang="en-US" sz="1200" b="0" i="0" u="none" strike="noStrike" kern="1200" cap="none" spc="0" normalizeH="0" baseline="0" noProof="0">
                  <a:ln>
                    <a:noFill/>
                  </a:ln>
                  <a:effectLst/>
                  <a:uLnTx/>
                  <a:uFillTx/>
                  <a:ea typeface="+mn-ea"/>
                  <a:cs typeface="+mn-cs"/>
                </a:rPr>
                <a:t>TOG secured land use entitlement approvals to expand the building by an additional 140,767 SF and invested in an electric power station. TOG elected to terminate the lease with BAI Drinks and sold </a:t>
              </a:r>
              <a:br>
                <a:rPr kumimoji="0" lang="en-US" sz="1200" b="0" i="0" u="none" strike="noStrike" kern="1200" cap="none" spc="0" normalizeH="0" baseline="0" noProof="0">
                  <a:ln>
                    <a:noFill/>
                  </a:ln>
                  <a:effectLst/>
                  <a:uLnTx/>
                  <a:uFillTx/>
                  <a:ea typeface="+mn-ea"/>
                  <a:cs typeface="+mn-cs"/>
                </a:rPr>
              </a:br>
              <a:r>
                <a:rPr kumimoji="0" lang="en-US" sz="1200" b="0" i="0" u="none" strike="noStrike" kern="1200" cap="none" spc="0" normalizeH="0" baseline="0" noProof="0">
                  <a:ln>
                    <a:noFill/>
                  </a:ln>
                  <a:effectLst/>
                  <a:uLnTx/>
                  <a:uFillTx/>
                  <a:ea typeface="+mn-ea"/>
                  <a:cs typeface="+mn-cs"/>
                </a:rPr>
                <a:t>the building vacant.</a:t>
              </a:r>
            </a:p>
          </p:txBody>
        </p:sp>
      </p:grpSp>
    </p:spTree>
    <p:extLst>
      <p:ext uri="{BB962C8B-B14F-4D97-AF65-F5344CB8AC3E}">
        <p14:creationId xmlns:p14="http://schemas.microsoft.com/office/powerpoint/2010/main" val="2886479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6E46D-FE72-EA73-AC28-09EC592AD61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551C054-6E7F-A326-97F5-C5DBA03F2FB8}"/>
              </a:ext>
            </a:extLst>
          </p:cNvPr>
          <p:cNvSpPr/>
          <p:nvPr/>
        </p:nvSpPr>
        <p:spPr>
          <a:xfrm>
            <a:off x="0" y="2165684"/>
            <a:ext cx="1219200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rtlCol="0" anchor="ctr"/>
          <a:lstStyle/>
          <a:p>
            <a:r>
              <a:rPr lang="en-US" sz="1600" b="1">
                <a:solidFill>
                  <a:schemeClr val="bg1"/>
                </a:solidFill>
              </a:rPr>
              <a:t>BACKGROUND</a:t>
            </a:r>
            <a:endParaRPr lang="en-US" sz="1400" b="1">
              <a:solidFill>
                <a:schemeClr val="bg1"/>
              </a:solidFill>
            </a:endParaRPr>
          </a:p>
        </p:txBody>
      </p:sp>
      <p:grpSp>
        <p:nvGrpSpPr>
          <p:cNvPr id="5" name="Group 4">
            <a:extLst>
              <a:ext uri="{FF2B5EF4-FFF2-40B4-BE49-F238E27FC236}">
                <a16:creationId xmlns:a16="http://schemas.microsoft.com/office/drawing/2014/main" id="{9924953C-83A0-399E-B795-27C007685406}"/>
              </a:ext>
            </a:extLst>
          </p:cNvPr>
          <p:cNvGrpSpPr/>
          <p:nvPr/>
        </p:nvGrpSpPr>
        <p:grpSpPr>
          <a:xfrm>
            <a:off x="0" y="1"/>
            <a:ext cx="12192000" cy="2165683"/>
            <a:chOff x="0" y="1"/>
            <a:chExt cx="12192000" cy="2334126"/>
          </a:xfrm>
        </p:grpSpPr>
        <p:pic>
          <p:nvPicPr>
            <p:cNvPr id="6" name="Picture 5" descr="A close-up of a metal pole&#10;&#10;Description automatically generated">
              <a:extLst>
                <a:ext uri="{FF2B5EF4-FFF2-40B4-BE49-F238E27FC236}">
                  <a16:creationId xmlns:a16="http://schemas.microsoft.com/office/drawing/2014/main" id="{8D04699B-519D-259B-7E73-E3D15153CD3D}"/>
                </a:ext>
              </a:extLst>
            </p:cNvPr>
            <p:cNvPicPr>
              <a:picLocks noChangeAspect="1"/>
            </p:cNvPicPr>
            <p:nvPr/>
          </p:nvPicPr>
          <p:blipFill>
            <a:blip r:embed="rId2"/>
            <a:stretch>
              <a:fillRect/>
            </a:stretch>
          </p:blipFill>
          <p:spPr>
            <a:xfrm>
              <a:off x="0" y="1"/>
              <a:ext cx="12192000" cy="2334126"/>
            </a:xfrm>
            <a:prstGeom prst="rect">
              <a:avLst/>
            </a:prstGeom>
          </p:spPr>
        </p:pic>
        <p:sp>
          <p:nvSpPr>
            <p:cNvPr id="7" name="Rectangle 6">
              <a:extLst>
                <a:ext uri="{FF2B5EF4-FFF2-40B4-BE49-F238E27FC236}">
                  <a16:creationId xmlns:a16="http://schemas.microsoft.com/office/drawing/2014/main" id="{C23FD4B4-0251-A634-E73B-6A896849BFDF}"/>
                </a:ext>
              </a:extLst>
            </p:cNvPr>
            <p:cNvSpPr/>
            <p:nvPr/>
          </p:nvSpPr>
          <p:spPr>
            <a:xfrm>
              <a:off x="0" y="1"/>
              <a:ext cx="12192000" cy="2334126"/>
            </a:xfrm>
            <a:prstGeom prst="rect">
              <a:avLst/>
            </a:prstGeom>
            <a:gradFill>
              <a:gsLst>
                <a:gs pos="100000">
                  <a:srgbClr val="000514">
                    <a:alpha val="95000"/>
                  </a:srgbClr>
                </a:gs>
                <a:gs pos="54000">
                  <a:srgbClr val="00102F">
                    <a:alpha val="90000"/>
                  </a:srgbClr>
                </a:gs>
                <a:gs pos="0">
                  <a:schemeClr val="accent1">
                    <a:alpha val="9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5EDF295D-F0FE-4176-6C98-014296DE226C}"/>
              </a:ext>
            </a:extLst>
          </p:cNvPr>
          <p:cNvSpPr>
            <a:spLocks/>
          </p:cNvSpPr>
          <p:nvPr/>
        </p:nvSpPr>
        <p:spPr>
          <a:xfrm>
            <a:off x="7291137" y="412751"/>
            <a:ext cx="4489385" cy="5721350"/>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84A1D2E2-ED53-8B7B-E4AD-4FE3F542047A}"/>
              </a:ext>
            </a:extLst>
          </p:cNvPr>
          <p:cNvSpPr txBox="1">
            <a:spLocks/>
          </p:cNvSpPr>
          <p:nvPr/>
        </p:nvSpPr>
        <p:spPr>
          <a:xfrm>
            <a:off x="411479" y="1138938"/>
            <a:ext cx="2825016" cy="522322"/>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4310 STOUT FIELD</a:t>
            </a:r>
          </a:p>
          <a:p>
            <a:pPr>
              <a:lnSpc>
                <a:spcPct val="90000"/>
              </a:lnSpc>
              <a:spcAft>
                <a:spcPts val="300"/>
              </a:spcAft>
            </a:pPr>
            <a:r>
              <a:rPr lang="en-US" sz="1600">
                <a:solidFill>
                  <a:schemeClr val="bg1"/>
                </a:solidFill>
              </a:rPr>
              <a:t>Indianapolis, IN</a:t>
            </a:r>
          </a:p>
        </p:txBody>
      </p:sp>
      <p:graphicFrame>
        <p:nvGraphicFramePr>
          <p:cNvPr id="10" name="Table 9">
            <a:extLst>
              <a:ext uri="{FF2B5EF4-FFF2-40B4-BE49-F238E27FC236}">
                <a16:creationId xmlns:a16="http://schemas.microsoft.com/office/drawing/2014/main" id="{7FFA48F9-2E6F-7181-7117-21DC89FD0B52}"/>
              </a:ext>
            </a:extLst>
          </p:cNvPr>
          <p:cNvGraphicFramePr>
            <a:graphicFrameLocks noGrp="1"/>
          </p:cNvGraphicFramePr>
          <p:nvPr>
            <p:extLst>
              <p:ext uri="{D42A27DB-BD31-4B8C-83A1-F6EECF244321}">
                <p14:modId xmlns:p14="http://schemas.microsoft.com/office/powerpoint/2010/main" val="3906751925"/>
              </p:ext>
            </p:extLst>
          </p:nvPr>
        </p:nvGraphicFramePr>
        <p:xfrm>
          <a:off x="411479" y="4931596"/>
          <a:ext cx="6578868" cy="1202508"/>
        </p:xfrm>
        <a:graphic>
          <a:graphicData uri="http://schemas.openxmlformats.org/drawingml/2006/table">
            <a:tbl>
              <a:tblPr firstRow="1" bandRow="1">
                <a:tableStyleId>{5C22544A-7EE6-4342-B048-85BDC9FD1C3A}</a:tableStyleId>
              </a:tblPr>
              <a:tblGrid>
                <a:gridCol w="3289434">
                  <a:extLst>
                    <a:ext uri="{9D8B030D-6E8A-4147-A177-3AD203B41FA5}">
                      <a16:colId xmlns:a16="http://schemas.microsoft.com/office/drawing/2014/main" val="625716231"/>
                    </a:ext>
                  </a:extLst>
                </a:gridCol>
                <a:gridCol w="3289434">
                  <a:extLst>
                    <a:ext uri="{9D8B030D-6E8A-4147-A177-3AD203B41FA5}">
                      <a16:colId xmlns:a16="http://schemas.microsoft.com/office/drawing/2014/main" val="1087332788"/>
                    </a:ext>
                  </a:extLst>
                </a:gridCol>
              </a:tblGrid>
              <a:tr h="300627">
                <a:tc>
                  <a:txBody>
                    <a:bodyPr/>
                    <a:lstStyle/>
                    <a:p>
                      <a:r>
                        <a:rPr lang="en-US" sz="1400" b="0">
                          <a:latin typeface="+mj-lt"/>
                        </a:rPr>
                        <a:t>METRIC</a:t>
                      </a:r>
                    </a:p>
                  </a:txBody>
                  <a:tcPr marL="45720" marR="4572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r>
                        <a:rPr lang="en-US" sz="1400" b="0">
                          <a:latin typeface="+mj-lt"/>
                        </a:rPr>
                        <a:t>PROPERTY LEVEL RETURNS</a:t>
                      </a:r>
                    </a:p>
                  </a:txBody>
                  <a:tcPr marL="45720" marR="4572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866494435"/>
                  </a:ext>
                </a:extLst>
              </a:tr>
              <a:tr h="300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IRR</a:t>
                      </a:r>
                    </a:p>
                  </a:txBody>
                  <a:tcPr marT="0" marB="0" anchor="ctr">
                    <a:lnT w="38100" cmpd="sng">
                      <a:noFill/>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mn-lt"/>
                          <a:ea typeface="+mn-ea"/>
                          <a:cs typeface="+mn-cs"/>
                        </a:rPr>
                        <a:t>24%</a:t>
                      </a:r>
                      <a:endParaRPr kumimoji="0" lang="en-US" sz="1400" b="0" i="0" u="none" strike="noStrike" kern="1200" cap="none" spc="0" normalizeH="0" baseline="0" noProof="0">
                        <a:ln>
                          <a:noFill/>
                        </a:ln>
                        <a:solidFill>
                          <a:schemeClr val="accent6"/>
                        </a:solidFill>
                        <a:effectLst/>
                        <a:uLnTx/>
                        <a:uFillTx/>
                        <a:latin typeface="Garamond"/>
                        <a:ea typeface="+mn-ea"/>
                        <a:cs typeface="+mn-cs"/>
                      </a:endParaRPr>
                    </a:p>
                  </a:txBody>
                  <a:tcPr marT="0" marB="0" anchor="ctr">
                    <a:lnT w="38100" cmpd="sng">
                      <a:noFill/>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6512954"/>
                  </a:ext>
                </a:extLst>
              </a:tr>
              <a:tr h="300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Equity Multiple</a:t>
                      </a: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2.9x</a:t>
                      </a: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46738977"/>
                  </a:ext>
                </a:extLst>
              </a:tr>
              <a:tr h="300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Hold Period</a:t>
                      </a:r>
                    </a:p>
                  </a:txBody>
                  <a:tcPr marT="0" marB="0" anchor="ctr">
                    <a:lnT w="6350" cap="flat" cmpd="sng" algn="ctr">
                      <a:solidFill>
                        <a:schemeClr val="bg1">
                          <a:lumMod val="85000"/>
                        </a:schemeClr>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5.4 Years</a:t>
                      </a:r>
                    </a:p>
                  </a:txBody>
                  <a:tcPr marT="0" marB="0" anchor="ctr">
                    <a:lnT w="6350" cap="flat" cmpd="sng" algn="ctr">
                      <a:solidFill>
                        <a:schemeClr val="bg1">
                          <a:lumMod val="85000"/>
                        </a:schemeClr>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665301511"/>
                  </a:ext>
                </a:extLst>
              </a:tr>
            </a:tbl>
          </a:graphicData>
        </a:graphic>
      </p:graphicFrame>
      <p:pic>
        <p:nvPicPr>
          <p:cNvPr id="19" name="Google Shape;927;p36" descr="Picture 10">
            <a:extLst>
              <a:ext uri="{FF2B5EF4-FFF2-40B4-BE49-F238E27FC236}">
                <a16:creationId xmlns:a16="http://schemas.microsoft.com/office/drawing/2014/main" id="{FCD80ADE-F517-2A84-1845-4C186070D9BA}"/>
              </a:ext>
            </a:extLst>
          </p:cNvPr>
          <p:cNvPicPr preferRelativeResize="0">
            <a:picLocks noChangeAspect="1"/>
          </p:cNvPicPr>
          <p:nvPr/>
        </p:nvPicPr>
        <p:blipFill rotWithShape="1">
          <a:blip r:embed="rId3">
            <a:alphaModFix/>
          </a:blip>
          <a:srcRect l="9906" r="9906"/>
          <a:stretch>
            <a:fillRect/>
          </a:stretch>
        </p:blipFill>
        <p:spPr>
          <a:xfrm>
            <a:off x="7536226" y="655737"/>
            <a:ext cx="3999207" cy="2454858"/>
          </a:xfrm>
          <a:prstGeom prst="rect">
            <a:avLst/>
          </a:prstGeom>
          <a:noFill/>
          <a:ln>
            <a:noFill/>
          </a:ln>
        </p:spPr>
      </p:pic>
      <p:pic>
        <p:nvPicPr>
          <p:cNvPr id="20" name="Google Shape;928;p36" descr="Picture 12">
            <a:extLst>
              <a:ext uri="{FF2B5EF4-FFF2-40B4-BE49-F238E27FC236}">
                <a16:creationId xmlns:a16="http://schemas.microsoft.com/office/drawing/2014/main" id="{3BD1F978-1C35-C7B1-8F34-221DDA4949A2}"/>
              </a:ext>
            </a:extLst>
          </p:cNvPr>
          <p:cNvPicPr preferRelativeResize="0">
            <a:picLocks noChangeAspect="1"/>
          </p:cNvPicPr>
          <p:nvPr/>
        </p:nvPicPr>
        <p:blipFill rotWithShape="1">
          <a:blip r:embed="rId4">
            <a:alphaModFix/>
          </a:blip>
          <a:srcRect l="17764" r="17764"/>
          <a:stretch>
            <a:fillRect/>
          </a:stretch>
        </p:blipFill>
        <p:spPr>
          <a:xfrm>
            <a:off x="7536225" y="3437265"/>
            <a:ext cx="3999207" cy="2454858"/>
          </a:xfrm>
          <a:prstGeom prst="rect">
            <a:avLst/>
          </a:prstGeom>
          <a:noFill/>
          <a:ln>
            <a:noFill/>
          </a:ln>
        </p:spPr>
      </p:pic>
      <p:sp>
        <p:nvSpPr>
          <p:cNvPr id="13" name="TextBox 12">
            <a:extLst>
              <a:ext uri="{FF2B5EF4-FFF2-40B4-BE49-F238E27FC236}">
                <a16:creationId xmlns:a16="http://schemas.microsoft.com/office/drawing/2014/main" id="{050996A0-6F34-431A-8C4C-BF425203218D}"/>
              </a:ext>
            </a:extLst>
          </p:cNvPr>
          <p:cNvSpPr txBox="1"/>
          <p:nvPr/>
        </p:nvSpPr>
        <p:spPr>
          <a:xfrm>
            <a:off x="3814011" y="1138938"/>
            <a:ext cx="3176336" cy="666977"/>
          </a:xfrm>
          <a:prstGeom prst="rect">
            <a:avLst/>
          </a:prstGeom>
          <a:noFill/>
        </p:spPr>
        <p:txBody>
          <a:bodyPr wrap="square" lIns="0" tIns="0" rIns="0" bIns="0">
            <a:spAutoFit/>
          </a:bodyPr>
          <a:lstStyle/>
          <a:p>
            <a:pPr>
              <a:lnSpc>
                <a:spcPct val="90000"/>
              </a:lnSpc>
              <a:spcAft>
                <a:spcPts val="300"/>
              </a:spcAft>
              <a:buClr>
                <a:schemeClr val="bg1"/>
              </a:buClr>
            </a:pPr>
            <a:r>
              <a:rPr lang="en-US" sz="1600">
                <a:solidFill>
                  <a:schemeClr val="bg1"/>
                </a:solidFill>
              </a:rPr>
              <a:t>The Project comprised of a distribution warehouse totaling 263,230 SF </a:t>
            </a:r>
            <a:br>
              <a:rPr lang="en-US" sz="1600">
                <a:solidFill>
                  <a:schemeClr val="bg1"/>
                </a:solidFill>
              </a:rPr>
            </a:br>
            <a:r>
              <a:rPr lang="en-US" sz="1600">
                <a:solidFill>
                  <a:schemeClr val="bg1"/>
                </a:solidFill>
              </a:rPr>
              <a:t>on 13.49 acres. </a:t>
            </a:r>
          </a:p>
        </p:txBody>
      </p:sp>
      <p:cxnSp>
        <p:nvCxnSpPr>
          <p:cNvPr id="14" name="Straight Connector 13">
            <a:extLst>
              <a:ext uri="{FF2B5EF4-FFF2-40B4-BE49-F238E27FC236}">
                <a16:creationId xmlns:a16="http://schemas.microsoft.com/office/drawing/2014/main" id="{5AB16A27-787F-A9E8-EC49-487EB0A7B533}"/>
              </a:ext>
            </a:extLst>
          </p:cNvPr>
          <p:cNvCxnSpPr>
            <a:cxnSpLocks/>
          </p:cNvCxnSpPr>
          <p:nvPr/>
        </p:nvCxnSpPr>
        <p:spPr>
          <a:xfrm>
            <a:off x="3525253" y="1070305"/>
            <a:ext cx="0" cy="8427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F1E90A90-3219-BA33-22CD-341B38C8857E}"/>
              </a:ext>
            </a:extLst>
          </p:cNvPr>
          <p:cNvGrpSpPr/>
          <p:nvPr/>
        </p:nvGrpSpPr>
        <p:grpSpPr>
          <a:xfrm>
            <a:off x="411477" y="2787476"/>
            <a:ext cx="6578870" cy="184666"/>
            <a:chOff x="411477" y="2692857"/>
            <a:chExt cx="6578870" cy="184666"/>
          </a:xfrm>
        </p:grpSpPr>
        <p:pic>
          <p:nvPicPr>
            <p:cNvPr id="16" name="Graphic 15">
              <a:extLst>
                <a:ext uri="{FF2B5EF4-FFF2-40B4-BE49-F238E27FC236}">
                  <a16:creationId xmlns:a16="http://schemas.microsoft.com/office/drawing/2014/main" id="{DFCFBE44-D741-5B0B-83AB-363D711CE46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1477" y="2707466"/>
              <a:ext cx="155448" cy="155448"/>
            </a:xfrm>
            <a:prstGeom prst="rect">
              <a:avLst/>
            </a:prstGeom>
          </p:spPr>
        </p:pic>
        <p:sp>
          <p:nvSpPr>
            <p:cNvPr id="17" name="Footer Placeholder 2, chunk 1">
              <a:extLst>
                <a:ext uri="{FF2B5EF4-FFF2-40B4-BE49-F238E27FC236}">
                  <a16:creationId xmlns:a16="http://schemas.microsoft.com/office/drawing/2014/main" id="{20AD13DE-E107-E66F-AD26-05ABEE9FE479}"/>
                </a:ext>
              </a:extLst>
            </p:cNvPr>
            <p:cNvSpPr txBox="1"/>
            <p:nvPr/>
          </p:nvSpPr>
          <p:spPr>
            <a:xfrm>
              <a:off x="715224" y="2692857"/>
              <a:ext cx="6275123" cy="184666"/>
            </a:xfrm>
            <a:prstGeom prst="rect">
              <a:avLst/>
            </a:prstGeom>
          </p:spPr>
          <p:txBody>
            <a:bodyPr wrap="square" lIns="0" tIns="0" rIns="0" bIns="0" numCol="1" anchor="t" anchorCtr="0">
              <a:spAutoFit/>
            </a:bodyPr>
            <a:lstStyle>
              <a:defPPr>
                <a:defRPr lang="en-US"/>
              </a:defPPr>
              <a:lvl1pPr marL="285750" indent="-285750">
                <a:spcAft>
                  <a:spcPts val="300"/>
                </a:spcAft>
                <a:buClr>
                  <a:schemeClr val="accent6"/>
                </a:buClr>
                <a:buFont typeface="Wingdings" panose="05000000000000000000" pitchFamily="2" charset="2"/>
                <a:buChar char="Ø"/>
                <a:defRPr sz="1400">
                  <a:solidFill>
                    <a:schemeClr val="accent6"/>
                  </a:solidFill>
                </a:defRPr>
              </a:lvl1pPr>
            </a:lstStyle>
            <a:p>
              <a:pPr marL="0" indent="0">
                <a:spcAft>
                  <a:spcPts val="0"/>
                </a:spcAft>
                <a:buClrTx/>
                <a:buNone/>
                <a:defRPr/>
              </a:pPr>
              <a:r>
                <a:rPr kumimoji="0" lang="en-US" sz="1200" b="0" i="0" u="none" strike="noStrike" kern="1200" cap="none" spc="0" normalizeH="0" baseline="0" noProof="0">
                  <a:ln>
                    <a:noFill/>
                  </a:ln>
                  <a:effectLst/>
                  <a:uLnTx/>
                  <a:uFillTx/>
                  <a:ea typeface="+mn-ea"/>
                  <a:cs typeface="+mn-cs"/>
                </a:rPr>
                <a:t>In 2019, TOG bought 4310 Stout Field for $8.65mm from an owner-user. </a:t>
              </a:r>
            </a:p>
          </p:txBody>
        </p:sp>
      </p:grpSp>
      <p:sp>
        <p:nvSpPr>
          <p:cNvPr id="37" name="Title 36">
            <a:extLst>
              <a:ext uri="{FF2B5EF4-FFF2-40B4-BE49-F238E27FC236}">
                <a16:creationId xmlns:a16="http://schemas.microsoft.com/office/drawing/2014/main" id="{D1F787AE-5B37-3C32-FF61-D00E32F68401}"/>
              </a:ext>
            </a:extLst>
          </p:cNvPr>
          <p:cNvSpPr>
            <a:spLocks noGrp="1"/>
          </p:cNvSpPr>
          <p:nvPr>
            <p:ph type="title"/>
          </p:nvPr>
        </p:nvSpPr>
        <p:spPr/>
        <p:txBody>
          <a:bodyPr/>
          <a:lstStyle/>
          <a:p>
            <a:r>
              <a:rPr lang="en-US">
                <a:solidFill>
                  <a:schemeClr val="bg1"/>
                </a:solidFill>
              </a:rPr>
              <a:t>CASE STUDIES</a:t>
            </a:r>
          </a:p>
        </p:txBody>
      </p:sp>
      <p:grpSp>
        <p:nvGrpSpPr>
          <p:cNvPr id="40" name="Group 39">
            <a:extLst>
              <a:ext uri="{FF2B5EF4-FFF2-40B4-BE49-F238E27FC236}">
                <a16:creationId xmlns:a16="http://schemas.microsoft.com/office/drawing/2014/main" id="{957B9F6C-FA3F-06F4-FECC-7C03A7E2A134}"/>
              </a:ext>
            </a:extLst>
          </p:cNvPr>
          <p:cNvGrpSpPr/>
          <p:nvPr/>
        </p:nvGrpSpPr>
        <p:grpSpPr>
          <a:xfrm>
            <a:off x="411477" y="3228174"/>
            <a:ext cx="6578870" cy="369332"/>
            <a:chOff x="411477" y="2692857"/>
            <a:chExt cx="6578870" cy="369332"/>
          </a:xfrm>
        </p:grpSpPr>
        <p:pic>
          <p:nvPicPr>
            <p:cNvPr id="41" name="Graphic 40">
              <a:extLst>
                <a:ext uri="{FF2B5EF4-FFF2-40B4-BE49-F238E27FC236}">
                  <a16:creationId xmlns:a16="http://schemas.microsoft.com/office/drawing/2014/main" id="{F4C869C0-A285-A85E-CE12-BEE612712D8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1477" y="2707466"/>
              <a:ext cx="155448" cy="155448"/>
            </a:xfrm>
            <a:prstGeom prst="rect">
              <a:avLst/>
            </a:prstGeom>
          </p:spPr>
        </p:pic>
        <p:sp>
          <p:nvSpPr>
            <p:cNvPr id="42" name="Footer Placeholder 2, chunk 1">
              <a:extLst>
                <a:ext uri="{FF2B5EF4-FFF2-40B4-BE49-F238E27FC236}">
                  <a16:creationId xmlns:a16="http://schemas.microsoft.com/office/drawing/2014/main" id="{47EAC155-E53E-6495-41E2-DB4DC30C1C73}"/>
                </a:ext>
              </a:extLst>
            </p:cNvPr>
            <p:cNvSpPr txBox="1"/>
            <p:nvPr/>
          </p:nvSpPr>
          <p:spPr>
            <a:xfrm>
              <a:off x="715224" y="2692857"/>
              <a:ext cx="6275123" cy="369332"/>
            </a:xfrm>
            <a:prstGeom prst="rect">
              <a:avLst/>
            </a:prstGeom>
          </p:spPr>
          <p:txBody>
            <a:bodyPr wrap="square" lIns="0" tIns="0" rIns="0" bIns="0" numCol="1" anchor="t" anchorCtr="0">
              <a:spAutoFit/>
            </a:bodyPr>
            <a:lstStyle>
              <a:defPPr>
                <a:defRPr lang="en-US"/>
              </a:defPPr>
              <a:lvl1pPr marL="285750" indent="-285750">
                <a:spcAft>
                  <a:spcPts val="300"/>
                </a:spcAft>
                <a:buClr>
                  <a:schemeClr val="accent6"/>
                </a:buClr>
                <a:buFont typeface="Wingdings" panose="05000000000000000000" pitchFamily="2" charset="2"/>
                <a:buChar char="Ø"/>
                <a:defRPr sz="1400">
                  <a:solidFill>
                    <a:schemeClr val="accent6"/>
                  </a:solidFill>
                </a:defRPr>
              </a:lvl1pPr>
            </a:lstStyle>
            <a:p>
              <a:pPr marL="0" indent="0">
                <a:spcAft>
                  <a:spcPts val="0"/>
                </a:spcAft>
                <a:buClrTx/>
                <a:buNone/>
                <a:defRPr/>
              </a:pPr>
              <a:r>
                <a:rPr kumimoji="0" lang="en-US" sz="1200" b="0" i="0" u="none" strike="noStrike" kern="1200" cap="none" spc="0" normalizeH="0" baseline="0" noProof="0">
                  <a:ln>
                    <a:noFill/>
                  </a:ln>
                  <a:effectLst/>
                  <a:uLnTx/>
                  <a:uFillTx/>
                  <a:ea typeface="+mn-ea"/>
                  <a:cs typeface="+mn-cs"/>
                </a:rPr>
                <a:t>TOG structured a sale leaseback with a 7-year lease term achieving 10% cash-on-cash during the hold period in additional to significant appreciation of the Project. </a:t>
              </a:r>
            </a:p>
          </p:txBody>
        </p:sp>
      </p:grpSp>
      <p:grpSp>
        <p:nvGrpSpPr>
          <p:cNvPr id="43" name="Group 42">
            <a:extLst>
              <a:ext uri="{FF2B5EF4-FFF2-40B4-BE49-F238E27FC236}">
                <a16:creationId xmlns:a16="http://schemas.microsoft.com/office/drawing/2014/main" id="{FBE09170-F6AE-5DD7-AC26-6CE3B262A891}"/>
              </a:ext>
            </a:extLst>
          </p:cNvPr>
          <p:cNvGrpSpPr/>
          <p:nvPr/>
        </p:nvGrpSpPr>
        <p:grpSpPr>
          <a:xfrm>
            <a:off x="411477" y="3853538"/>
            <a:ext cx="6578870" cy="369332"/>
            <a:chOff x="411477" y="2692857"/>
            <a:chExt cx="6578870" cy="369332"/>
          </a:xfrm>
        </p:grpSpPr>
        <p:pic>
          <p:nvPicPr>
            <p:cNvPr id="44" name="Graphic 43">
              <a:extLst>
                <a:ext uri="{FF2B5EF4-FFF2-40B4-BE49-F238E27FC236}">
                  <a16:creationId xmlns:a16="http://schemas.microsoft.com/office/drawing/2014/main" id="{ADC981C1-47C5-9E4D-410C-A81C42812C8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1477" y="2707466"/>
              <a:ext cx="155448" cy="155448"/>
            </a:xfrm>
            <a:prstGeom prst="rect">
              <a:avLst/>
            </a:prstGeom>
          </p:spPr>
        </p:pic>
        <p:sp>
          <p:nvSpPr>
            <p:cNvPr id="45" name="Footer Placeholder 2, chunk 1">
              <a:extLst>
                <a:ext uri="{FF2B5EF4-FFF2-40B4-BE49-F238E27FC236}">
                  <a16:creationId xmlns:a16="http://schemas.microsoft.com/office/drawing/2014/main" id="{A3BD9CE5-E085-42F7-A92E-2850DC236E2A}"/>
                </a:ext>
              </a:extLst>
            </p:cNvPr>
            <p:cNvSpPr txBox="1"/>
            <p:nvPr/>
          </p:nvSpPr>
          <p:spPr>
            <a:xfrm>
              <a:off x="715224" y="2692857"/>
              <a:ext cx="6275123" cy="369332"/>
            </a:xfrm>
            <a:prstGeom prst="rect">
              <a:avLst/>
            </a:prstGeom>
          </p:spPr>
          <p:txBody>
            <a:bodyPr wrap="square" lIns="0" tIns="0" rIns="0" bIns="0" numCol="1" anchor="t" anchorCtr="0">
              <a:spAutoFit/>
            </a:bodyPr>
            <a:lstStyle>
              <a:defPPr>
                <a:defRPr lang="en-US"/>
              </a:defPPr>
              <a:lvl1pPr marL="285750" indent="-285750">
                <a:spcAft>
                  <a:spcPts val="300"/>
                </a:spcAft>
                <a:buClr>
                  <a:schemeClr val="accent6"/>
                </a:buClr>
                <a:buFont typeface="Wingdings" panose="05000000000000000000" pitchFamily="2" charset="2"/>
                <a:buChar char="Ø"/>
                <a:defRPr sz="1400">
                  <a:solidFill>
                    <a:schemeClr val="accent6"/>
                  </a:solidFill>
                </a:defRPr>
              </a:lvl1pPr>
            </a:lstStyle>
            <a:p>
              <a:pPr marL="0" indent="0">
                <a:spcAft>
                  <a:spcPts val="0"/>
                </a:spcAft>
                <a:buClrTx/>
                <a:buNone/>
                <a:defRPr/>
              </a:pPr>
              <a:r>
                <a:rPr kumimoji="0" lang="en-US" sz="1200" b="0" i="0" u="none" strike="noStrike" kern="1200" cap="none" spc="0" normalizeH="0" baseline="0" noProof="0">
                  <a:ln>
                    <a:noFill/>
                  </a:ln>
                  <a:effectLst/>
                  <a:uLnTx/>
                  <a:uFillTx/>
                  <a:ea typeface="+mn-ea"/>
                  <a:cs typeface="+mn-cs"/>
                </a:rPr>
                <a:t>TOG invested in capital improvements consisting of a partial roof replacement, MEP upgrades, new dock door equipment, and parking lot improvements. </a:t>
              </a:r>
            </a:p>
          </p:txBody>
        </p:sp>
      </p:grpSp>
      <p:grpSp>
        <p:nvGrpSpPr>
          <p:cNvPr id="2" name="Group 1">
            <a:extLst>
              <a:ext uri="{FF2B5EF4-FFF2-40B4-BE49-F238E27FC236}">
                <a16:creationId xmlns:a16="http://schemas.microsoft.com/office/drawing/2014/main" id="{6D195610-971F-ED35-6C02-EE4B56562715}"/>
              </a:ext>
            </a:extLst>
          </p:cNvPr>
          <p:cNvGrpSpPr/>
          <p:nvPr/>
        </p:nvGrpSpPr>
        <p:grpSpPr>
          <a:xfrm>
            <a:off x="411477" y="4478902"/>
            <a:ext cx="6578870" cy="184666"/>
            <a:chOff x="411477" y="2692857"/>
            <a:chExt cx="6578870" cy="184666"/>
          </a:xfrm>
        </p:grpSpPr>
        <p:pic>
          <p:nvPicPr>
            <p:cNvPr id="3" name="Graphic 2">
              <a:extLst>
                <a:ext uri="{FF2B5EF4-FFF2-40B4-BE49-F238E27FC236}">
                  <a16:creationId xmlns:a16="http://schemas.microsoft.com/office/drawing/2014/main" id="{AC038CA4-768D-7687-EAD8-557C044CFCF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1477" y="2707466"/>
              <a:ext cx="155448" cy="155448"/>
            </a:xfrm>
            <a:prstGeom prst="rect">
              <a:avLst/>
            </a:prstGeom>
          </p:spPr>
        </p:pic>
        <p:sp>
          <p:nvSpPr>
            <p:cNvPr id="11" name="Footer Placeholder 2, chunk 1">
              <a:extLst>
                <a:ext uri="{FF2B5EF4-FFF2-40B4-BE49-F238E27FC236}">
                  <a16:creationId xmlns:a16="http://schemas.microsoft.com/office/drawing/2014/main" id="{454F1647-5D05-BB19-08D1-B25908416487}"/>
                </a:ext>
              </a:extLst>
            </p:cNvPr>
            <p:cNvSpPr txBox="1"/>
            <p:nvPr/>
          </p:nvSpPr>
          <p:spPr>
            <a:xfrm>
              <a:off x="715224" y="2692857"/>
              <a:ext cx="6275123" cy="184666"/>
            </a:xfrm>
            <a:prstGeom prst="rect">
              <a:avLst/>
            </a:prstGeom>
          </p:spPr>
          <p:txBody>
            <a:bodyPr wrap="square" lIns="0" tIns="0" rIns="0" bIns="0" numCol="1" anchor="t" anchorCtr="0">
              <a:spAutoFit/>
            </a:bodyPr>
            <a:lstStyle>
              <a:defPPr>
                <a:defRPr lang="en-US"/>
              </a:defPPr>
              <a:lvl1pPr marL="285750" indent="-285750">
                <a:spcAft>
                  <a:spcPts val="300"/>
                </a:spcAft>
                <a:buClr>
                  <a:schemeClr val="accent6"/>
                </a:buClr>
                <a:buFont typeface="Wingdings" panose="05000000000000000000" pitchFamily="2" charset="2"/>
                <a:buChar char="Ø"/>
                <a:defRPr sz="1400">
                  <a:solidFill>
                    <a:schemeClr val="accent6"/>
                  </a:solidFill>
                </a:defRPr>
              </a:lvl1pPr>
            </a:lstStyle>
            <a:p>
              <a:pPr marL="0" indent="0">
                <a:spcAft>
                  <a:spcPts val="0"/>
                </a:spcAft>
                <a:buClrTx/>
                <a:buNone/>
                <a:defRPr/>
              </a:pPr>
              <a:r>
                <a:rPr kumimoji="0" lang="en-US" sz="1200" b="0" i="0" u="none" strike="noStrike" kern="1200" cap="none" spc="0" normalizeH="0" baseline="0" noProof="0">
                  <a:ln>
                    <a:noFill/>
                  </a:ln>
                  <a:effectLst/>
                  <a:uLnTx/>
                  <a:uFillTx/>
                  <a:ea typeface="+mn-ea"/>
                  <a:cs typeface="+mn-cs"/>
                </a:rPr>
                <a:t>TOG sold the Project to a private equity firm for $15.75mm. </a:t>
              </a:r>
            </a:p>
          </p:txBody>
        </p:sp>
      </p:grpSp>
    </p:spTree>
    <p:extLst>
      <p:ext uri="{BB962C8B-B14F-4D97-AF65-F5344CB8AC3E}">
        <p14:creationId xmlns:p14="http://schemas.microsoft.com/office/powerpoint/2010/main" val="2434258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E5052-68B9-F281-EE8F-0C1E37B4CB18}"/>
            </a:ext>
          </a:extLst>
        </p:cNvPr>
        <p:cNvGrpSpPr/>
        <p:nvPr/>
      </p:nvGrpSpPr>
      <p:grpSpPr>
        <a:xfrm>
          <a:off x="0" y="0"/>
          <a:ext cx="0" cy="0"/>
          <a:chOff x="0" y="0"/>
          <a:chExt cx="0" cy="0"/>
        </a:xfrm>
      </p:grpSpPr>
      <p:pic>
        <p:nvPicPr>
          <p:cNvPr id="66" name="Picture 65" descr="A close-up of a metal pole&#10;&#10;Description automatically generated">
            <a:extLst>
              <a:ext uri="{FF2B5EF4-FFF2-40B4-BE49-F238E27FC236}">
                <a16:creationId xmlns:a16="http://schemas.microsoft.com/office/drawing/2014/main" id="{EB6865C9-920B-C2E4-56CE-FF78B698C89B}"/>
              </a:ext>
            </a:extLst>
          </p:cNvPr>
          <p:cNvPicPr>
            <a:picLocks noChangeAspect="1"/>
          </p:cNvPicPr>
          <p:nvPr/>
        </p:nvPicPr>
        <p:blipFill>
          <a:blip r:embed="rId3"/>
          <a:stretch>
            <a:fillRect/>
          </a:stretch>
        </p:blipFill>
        <p:spPr>
          <a:xfrm>
            <a:off x="0" y="0"/>
            <a:ext cx="12192000" cy="2703576"/>
          </a:xfrm>
          <a:prstGeom prst="rect">
            <a:avLst/>
          </a:prstGeom>
        </p:spPr>
      </p:pic>
      <p:sp>
        <p:nvSpPr>
          <p:cNvPr id="3" name="Rectangle 2">
            <a:extLst>
              <a:ext uri="{FF2B5EF4-FFF2-40B4-BE49-F238E27FC236}">
                <a16:creationId xmlns:a16="http://schemas.microsoft.com/office/drawing/2014/main" id="{6227E727-6DB2-D3EF-4102-85BF9810B370}"/>
              </a:ext>
            </a:extLst>
          </p:cNvPr>
          <p:cNvSpPr/>
          <p:nvPr/>
        </p:nvSpPr>
        <p:spPr>
          <a:xfrm>
            <a:off x="0" y="0"/>
            <a:ext cx="12192000" cy="2764716"/>
          </a:xfrm>
          <a:prstGeom prst="rect">
            <a:avLst/>
          </a:prstGeom>
          <a:gradFill>
            <a:gsLst>
              <a:gs pos="100000">
                <a:srgbClr val="000514">
                  <a:alpha val="95000"/>
                </a:srgbClr>
              </a:gs>
              <a:gs pos="54000">
                <a:srgbClr val="00102F">
                  <a:alpha val="90000"/>
                </a:srgbClr>
              </a:gs>
              <a:gs pos="0">
                <a:schemeClr val="accent1">
                  <a:alpha val="9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0D3626-A7FF-6C79-49FD-C7FB0412700E}"/>
              </a:ext>
            </a:extLst>
          </p:cNvPr>
          <p:cNvSpPr>
            <a:spLocks noGrp="1"/>
          </p:cNvSpPr>
          <p:nvPr>
            <p:ph type="title"/>
          </p:nvPr>
        </p:nvSpPr>
        <p:spPr>
          <a:xfrm>
            <a:off x="411479" y="506856"/>
            <a:ext cx="2436823" cy="804579"/>
          </a:xfrm>
        </p:spPr>
        <p:txBody>
          <a:bodyPr anchor="t" anchorCtr="0"/>
          <a:lstStyle/>
          <a:p>
            <a:pPr>
              <a:lnSpc>
                <a:spcPct val="80000"/>
              </a:lnSpc>
            </a:pPr>
            <a:r>
              <a:rPr lang="en-US">
                <a:solidFill>
                  <a:schemeClr val="bg1"/>
                </a:solidFill>
              </a:rPr>
              <a:t>EXECUTIVE </a:t>
            </a:r>
            <a:br>
              <a:rPr lang="en-US">
                <a:solidFill>
                  <a:schemeClr val="bg1"/>
                </a:solidFill>
              </a:rPr>
            </a:br>
            <a:r>
              <a:rPr lang="en-US">
                <a:solidFill>
                  <a:schemeClr val="bg1"/>
                </a:solidFill>
              </a:rPr>
              <a:t>SUMMARY</a:t>
            </a:r>
          </a:p>
        </p:txBody>
      </p:sp>
      <p:cxnSp>
        <p:nvCxnSpPr>
          <p:cNvPr id="4" name="Straight Connector 3">
            <a:extLst>
              <a:ext uri="{FF2B5EF4-FFF2-40B4-BE49-F238E27FC236}">
                <a16:creationId xmlns:a16="http://schemas.microsoft.com/office/drawing/2014/main" id="{877C0892-47B2-D251-2BFD-0B4EAA103C10}"/>
              </a:ext>
            </a:extLst>
          </p:cNvPr>
          <p:cNvCxnSpPr>
            <a:cxnSpLocks/>
          </p:cNvCxnSpPr>
          <p:nvPr/>
        </p:nvCxnSpPr>
        <p:spPr>
          <a:xfrm>
            <a:off x="3216169" y="420414"/>
            <a:ext cx="0" cy="9774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B6106A9E-A7EA-44F6-179A-631E484FBA08}"/>
              </a:ext>
            </a:extLst>
          </p:cNvPr>
          <p:cNvSpPr>
            <a:spLocks noGrp="1"/>
          </p:cNvSpPr>
          <p:nvPr>
            <p:ph type="ftr" sz="quarter" idx="10"/>
          </p:nvPr>
        </p:nvSpPr>
        <p:spPr>
          <a:xfrm>
            <a:off x="411478" y="5995601"/>
            <a:ext cx="11369047" cy="138499"/>
          </a:xfrm>
        </p:spPr>
        <p:txBody>
          <a:bodyPr>
            <a:spAutoFit/>
          </a:bodyPr>
          <a:lstStyle/>
          <a:p>
            <a:r>
              <a:rPr lang="en-US"/>
              <a:t>Sources: Green Street Industrial Annual Sector Outlook, Jan 2026; TOG investment history since 1996. Past performance does not guarantee future results.</a:t>
            </a:r>
          </a:p>
        </p:txBody>
      </p:sp>
      <p:sp>
        <p:nvSpPr>
          <p:cNvPr id="8" name="Footer Placeholder 2">
            <a:extLst>
              <a:ext uri="{FF2B5EF4-FFF2-40B4-BE49-F238E27FC236}">
                <a16:creationId xmlns:a16="http://schemas.microsoft.com/office/drawing/2014/main" id="{EE99A304-D97F-AAD1-A068-2E89E5B51577}"/>
              </a:ext>
            </a:extLst>
          </p:cNvPr>
          <p:cNvSpPr txBox="1">
            <a:spLocks/>
          </p:cNvSpPr>
          <p:nvPr/>
        </p:nvSpPr>
        <p:spPr>
          <a:xfrm>
            <a:off x="3584035" y="420414"/>
            <a:ext cx="8196482" cy="992579"/>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300"/>
              </a:spcAft>
            </a:pPr>
            <a:r>
              <a:rPr lang="en-US" sz="2000" b="1">
                <a:solidFill>
                  <a:schemeClr val="bg1"/>
                </a:solidFill>
              </a:rPr>
              <a:t>A $100M Industrial Real Estate Fund at a Generational Buying Window</a:t>
            </a:r>
          </a:p>
          <a:p>
            <a:pPr>
              <a:spcAft>
                <a:spcPts val="300"/>
              </a:spcAft>
            </a:pPr>
            <a:r>
              <a:rPr lang="en-US" sz="1400">
                <a:solidFill>
                  <a:schemeClr val="bg1"/>
                </a:solidFill>
              </a:rPr>
              <a:t>The O'Donnell Group (“TOG”) is raising $100M of equity to acquire infill industrial properties in the $15–$35M range across the highest-demand U.S. corridors — capitalizing on a supply collapse, $300B+ in maturing industrial debt, and the growth of e-commerce, AI, &amp; reshoring.</a:t>
            </a:r>
          </a:p>
        </p:txBody>
      </p:sp>
      <p:sp>
        <p:nvSpPr>
          <p:cNvPr id="9" name="Rectangle 8">
            <a:extLst>
              <a:ext uri="{FF2B5EF4-FFF2-40B4-BE49-F238E27FC236}">
                <a16:creationId xmlns:a16="http://schemas.microsoft.com/office/drawing/2014/main" id="{34FDD95F-10AD-A5CB-BA0E-CB44993C8AEC}"/>
              </a:ext>
            </a:extLst>
          </p:cNvPr>
          <p:cNvSpPr/>
          <p:nvPr/>
        </p:nvSpPr>
        <p:spPr>
          <a:xfrm>
            <a:off x="0" y="2704445"/>
            <a:ext cx="12188952" cy="602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6BAC93E-BF66-5098-ED74-CB09BD878882}"/>
              </a:ext>
            </a:extLst>
          </p:cNvPr>
          <p:cNvSpPr>
            <a:spLocks/>
          </p:cNvSpPr>
          <p:nvPr/>
        </p:nvSpPr>
        <p:spPr>
          <a:xfrm>
            <a:off x="401639" y="2025278"/>
            <a:ext cx="3612603" cy="3738101"/>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25">
            <a:extLst>
              <a:ext uri="{FF2B5EF4-FFF2-40B4-BE49-F238E27FC236}">
                <a16:creationId xmlns:a16="http://schemas.microsoft.com/office/drawing/2014/main" id="{3B5AF486-5C2C-48C8-439D-A364D33127A5}"/>
              </a:ext>
            </a:extLst>
          </p:cNvPr>
          <p:cNvSpPr>
            <a:spLocks/>
          </p:cNvSpPr>
          <p:nvPr/>
        </p:nvSpPr>
        <p:spPr>
          <a:xfrm>
            <a:off x="4288562" y="2025278"/>
            <a:ext cx="3612603" cy="3738101"/>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a:extLst>
              <a:ext uri="{FF2B5EF4-FFF2-40B4-BE49-F238E27FC236}">
                <a16:creationId xmlns:a16="http://schemas.microsoft.com/office/drawing/2014/main" id="{65C873D8-208C-C1F0-27EC-424EBC36CB49}"/>
              </a:ext>
            </a:extLst>
          </p:cNvPr>
          <p:cNvSpPr>
            <a:spLocks/>
          </p:cNvSpPr>
          <p:nvPr/>
        </p:nvSpPr>
        <p:spPr>
          <a:xfrm>
            <a:off x="8175485" y="2025278"/>
            <a:ext cx="3612603" cy="3738101"/>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a:extLst>
              <a:ext uri="{FF2B5EF4-FFF2-40B4-BE49-F238E27FC236}">
                <a16:creationId xmlns:a16="http://schemas.microsoft.com/office/drawing/2014/main" id="{B4B45FCB-8084-970A-6BFB-61023E7A5124}"/>
              </a:ext>
            </a:extLst>
          </p:cNvPr>
          <p:cNvSpPr/>
          <p:nvPr/>
        </p:nvSpPr>
        <p:spPr>
          <a:xfrm>
            <a:off x="402362" y="5713617"/>
            <a:ext cx="3611880" cy="60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585F539-5240-0EA1-1C4B-B44398E7F517}"/>
              </a:ext>
            </a:extLst>
          </p:cNvPr>
          <p:cNvSpPr/>
          <p:nvPr/>
        </p:nvSpPr>
        <p:spPr>
          <a:xfrm>
            <a:off x="4289285" y="5713617"/>
            <a:ext cx="3611880" cy="60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0A22273-7D53-5992-3659-4EBB2CB0058D}"/>
              </a:ext>
            </a:extLst>
          </p:cNvPr>
          <p:cNvSpPr/>
          <p:nvPr/>
        </p:nvSpPr>
        <p:spPr>
          <a:xfrm>
            <a:off x="8176208" y="5713617"/>
            <a:ext cx="3611880" cy="60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a:extLst>
              <a:ext uri="{FF2B5EF4-FFF2-40B4-BE49-F238E27FC236}">
                <a16:creationId xmlns:a16="http://schemas.microsoft.com/office/drawing/2014/main" id="{C49AF7B8-EDC9-4568-E4F0-E5610C77D239}"/>
              </a:ext>
            </a:extLst>
          </p:cNvPr>
          <p:cNvSpPr txBox="1">
            <a:spLocks/>
          </p:cNvSpPr>
          <p:nvPr/>
        </p:nvSpPr>
        <p:spPr>
          <a:xfrm>
            <a:off x="680954" y="2875499"/>
            <a:ext cx="3053972" cy="256673"/>
          </a:xfrm>
          <a:prstGeom prst="rect">
            <a:avLst/>
          </a:prstGeom>
        </p:spPr>
        <p:txBody>
          <a:bodyPr wrap="square" lIns="0" tIns="0" rIns="0" bIns="0">
            <a:spAutoFit/>
          </a:bodyPr>
          <a:lstStyle>
            <a:lvl1pPr algn="l" defTabSz="914400" rtl="0" eaLnBrk="1" latinLnBrk="0" hangingPunct="1">
              <a:lnSpc>
                <a:spcPct val="90000"/>
              </a:lnSpc>
              <a:spcBef>
                <a:spcPct val="0"/>
              </a:spcBef>
              <a:buNone/>
              <a:defRPr sz="3200" b="1" kern="1200" cap="none" baseline="0">
                <a:solidFill>
                  <a:schemeClr val="accent6"/>
                </a:solidFill>
                <a:latin typeface="+mj-lt"/>
                <a:ea typeface="+mj-ea"/>
                <a:cs typeface="+mj-cs"/>
              </a:defRPr>
            </a:lvl1pPr>
          </a:lstStyle>
          <a:p>
            <a:pPr algn="ctr">
              <a:lnSpc>
                <a:spcPct val="80000"/>
              </a:lnSpc>
            </a:pPr>
            <a:r>
              <a:rPr lang="en-US" sz="2000"/>
              <a:t>Historic Window</a:t>
            </a:r>
          </a:p>
        </p:txBody>
      </p:sp>
      <p:sp>
        <p:nvSpPr>
          <p:cNvPr id="44" name="Title 1">
            <a:extLst>
              <a:ext uri="{FF2B5EF4-FFF2-40B4-BE49-F238E27FC236}">
                <a16:creationId xmlns:a16="http://schemas.microsoft.com/office/drawing/2014/main" id="{CC2F551D-87B2-AFA6-152B-21EF2806B7C3}"/>
              </a:ext>
            </a:extLst>
          </p:cNvPr>
          <p:cNvSpPr txBox="1">
            <a:spLocks/>
          </p:cNvSpPr>
          <p:nvPr/>
        </p:nvSpPr>
        <p:spPr>
          <a:xfrm>
            <a:off x="4567877" y="2875499"/>
            <a:ext cx="3053972" cy="256673"/>
          </a:xfrm>
          <a:prstGeom prst="rect">
            <a:avLst/>
          </a:prstGeom>
        </p:spPr>
        <p:txBody>
          <a:bodyPr wrap="square" lIns="0" tIns="0" rIns="0" bIns="0">
            <a:spAutoFit/>
          </a:bodyPr>
          <a:lstStyle>
            <a:lvl1pPr algn="l" defTabSz="914400" rtl="0" eaLnBrk="1" latinLnBrk="0" hangingPunct="1">
              <a:lnSpc>
                <a:spcPct val="90000"/>
              </a:lnSpc>
              <a:spcBef>
                <a:spcPct val="0"/>
              </a:spcBef>
              <a:buNone/>
              <a:defRPr sz="3200" b="1" kern="1200" cap="none" baseline="0">
                <a:solidFill>
                  <a:schemeClr val="accent6"/>
                </a:solidFill>
                <a:latin typeface="+mj-lt"/>
                <a:ea typeface="+mj-ea"/>
                <a:cs typeface="+mj-cs"/>
              </a:defRPr>
            </a:lvl1pPr>
          </a:lstStyle>
          <a:p>
            <a:pPr algn="ctr">
              <a:lnSpc>
                <a:spcPct val="80000"/>
              </a:lnSpc>
            </a:pPr>
            <a:r>
              <a:rPr lang="en-US" sz="2000"/>
              <a:t>Exceptional Asset Class</a:t>
            </a:r>
          </a:p>
        </p:txBody>
      </p:sp>
      <p:sp>
        <p:nvSpPr>
          <p:cNvPr id="46" name="Title 1">
            <a:extLst>
              <a:ext uri="{FF2B5EF4-FFF2-40B4-BE49-F238E27FC236}">
                <a16:creationId xmlns:a16="http://schemas.microsoft.com/office/drawing/2014/main" id="{3433DC33-A105-8C41-23BF-38BB767936D6}"/>
              </a:ext>
            </a:extLst>
          </p:cNvPr>
          <p:cNvSpPr txBox="1">
            <a:spLocks/>
          </p:cNvSpPr>
          <p:nvPr/>
        </p:nvSpPr>
        <p:spPr>
          <a:xfrm>
            <a:off x="8454800" y="2875499"/>
            <a:ext cx="3053972" cy="256673"/>
          </a:xfrm>
          <a:prstGeom prst="rect">
            <a:avLst/>
          </a:prstGeom>
        </p:spPr>
        <p:txBody>
          <a:bodyPr wrap="square" lIns="0" tIns="0" rIns="0" bIns="0">
            <a:spAutoFit/>
          </a:bodyPr>
          <a:lstStyle>
            <a:lvl1pPr algn="l" defTabSz="914400" rtl="0" eaLnBrk="1" latinLnBrk="0" hangingPunct="1">
              <a:lnSpc>
                <a:spcPct val="90000"/>
              </a:lnSpc>
              <a:spcBef>
                <a:spcPct val="0"/>
              </a:spcBef>
              <a:buNone/>
              <a:defRPr sz="3200" b="1" kern="1200" cap="none" baseline="0">
                <a:solidFill>
                  <a:schemeClr val="accent6"/>
                </a:solidFill>
                <a:latin typeface="+mj-lt"/>
                <a:ea typeface="+mj-ea"/>
                <a:cs typeface="+mj-cs"/>
              </a:defRPr>
            </a:lvl1pPr>
          </a:lstStyle>
          <a:p>
            <a:pPr algn="ctr">
              <a:lnSpc>
                <a:spcPct val="80000"/>
              </a:lnSpc>
            </a:pPr>
            <a:r>
              <a:rPr lang="en-US" sz="2000"/>
              <a:t>Proven Sponsor</a:t>
            </a:r>
          </a:p>
        </p:txBody>
      </p:sp>
      <p:cxnSp>
        <p:nvCxnSpPr>
          <p:cNvPr id="43" name="Straight Connector 42">
            <a:extLst>
              <a:ext uri="{FF2B5EF4-FFF2-40B4-BE49-F238E27FC236}">
                <a16:creationId xmlns:a16="http://schemas.microsoft.com/office/drawing/2014/main" id="{00F95399-85F6-7266-F362-C0413E93B48A}"/>
              </a:ext>
            </a:extLst>
          </p:cNvPr>
          <p:cNvCxnSpPr>
            <a:cxnSpLocks/>
          </p:cNvCxnSpPr>
          <p:nvPr/>
        </p:nvCxnSpPr>
        <p:spPr>
          <a:xfrm>
            <a:off x="680830" y="3320451"/>
            <a:ext cx="30540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035F8CB-3B85-FC58-B7DE-5E04532FBC0C}"/>
              </a:ext>
            </a:extLst>
          </p:cNvPr>
          <p:cNvCxnSpPr>
            <a:cxnSpLocks/>
          </p:cNvCxnSpPr>
          <p:nvPr/>
        </p:nvCxnSpPr>
        <p:spPr>
          <a:xfrm>
            <a:off x="4567815" y="3320451"/>
            <a:ext cx="30540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CD903E0-D1E5-9A99-B943-9B3A1970D06B}"/>
              </a:ext>
            </a:extLst>
          </p:cNvPr>
          <p:cNvCxnSpPr>
            <a:cxnSpLocks/>
          </p:cNvCxnSpPr>
          <p:nvPr/>
        </p:nvCxnSpPr>
        <p:spPr>
          <a:xfrm>
            <a:off x="8454738" y="3361124"/>
            <a:ext cx="30540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9" name="Footer Placeholder 2">
            <a:extLst>
              <a:ext uri="{FF2B5EF4-FFF2-40B4-BE49-F238E27FC236}">
                <a16:creationId xmlns:a16="http://schemas.microsoft.com/office/drawing/2014/main" id="{0455A236-BB1A-F328-5C6F-7D74CA9C7B16}"/>
              </a:ext>
            </a:extLst>
          </p:cNvPr>
          <p:cNvSpPr txBox="1">
            <a:spLocks/>
          </p:cNvSpPr>
          <p:nvPr/>
        </p:nvSpPr>
        <p:spPr>
          <a:xfrm>
            <a:off x="680830" y="3516211"/>
            <a:ext cx="3054096" cy="1877437"/>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2880" indent="-182880">
              <a:spcBef>
                <a:spcPts val="600"/>
              </a:spcBef>
              <a:buClr>
                <a:schemeClr val="accent1"/>
              </a:buClr>
              <a:buFont typeface="Arial" panose="020B0604020202020204" pitchFamily="34" charset="0"/>
              <a:buChar char="•"/>
            </a:pPr>
            <a:r>
              <a:rPr lang="en-US" sz="1400">
                <a:solidFill>
                  <a:schemeClr val="accent6"/>
                </a:solidFill>
              </a:rPr>
              <a:t>Industrial deliveries are down ~70% from 2023; 2026 completions will be just ~1% of total stock. </a:t>
            </a:r>
          </a:p>
          <a:p>
            <a:pPr marL="182880" indent="-182880">
              <a:spcBef>
                <a:spcPts val="600"/>
              </a:spcBef>
              <a:buClr>
                <a:schemeClr val="accent1"/>
              </a:buClr>
              <a:buFont typeface="Arial" panose="020B0604020202020204" pitchFamily="34" charset="0"/>
              <a:buChar char="•"/>
            </a:pPr>
            <a:r>
              <a:rPr lang="en-US" sz="1400">
                <a:solidFill>
                  <a:schemeClr val="accent6"/>
                </a:solidFill>
              </a:rPr>
              <a:t>$300B+ of legacy industrial debt is maturing into a higher-rate world — creating motivated sellers.  </a:t>
            </a:r>
          </a:p>
          <a:p>
            <a:pPr marL="182880" indent="-182880">
              <a:spcBef>
                <a:spcPts val="600"/>
              </a:spcBef>
              <a:buClr>
                <a:schemeClr val="accent1"/>
              </a:buClr>
              <a:buFont typeface="Arial" panose="020B0604020202020204" pitchFamily="34" charset="0"/>
              <a:buChar char="•"/>
            </a:pPr>
            <a:r>
              <a:rPr lang="en-US" sz="1400">
                <a:solidFill>
                  <a:schemeClr val="accent6"/>
                </a:solidFill>
              </a:rPr>
              <a:t>E-commerce, AI &amp; reshoring growth greatly increases industrial demand.</a:t>
            </a:r>
          </a:p>
        </p:txBody>
      </p:sp>
      <p:sp>
        <p:nvSpPr>
          <p:cNvPr id="51" name="Footer Placeholder 2">
            <a:extLst>
              <a:ext uri="{FF2B5EF4-FFF2-40B4-BE49-F238E27FC236}">
                <a16:creationId xmlns:a16="http://schemas.microsoft.com/office/drawing/2014/main" id="{B6B1DEA2-2167-B417-BDD7-53B1287B412E}"/>
              </a:ext>
            </a:extLst>
          </p:cNvPr>
          <p:cNvSpPr txBox="1">
            <a:spLocks/>
          </p:cNvSpPr>
          <p:nvPr/>
        </p:nvSpPr>
        <p:spPr>
          <a:xfrm>
            <a:off x="4567815" y="3516211"/>
            <a:ext cx="3054096" cy="1661993"/>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2880" indent="-182880">
              <a:spcBef>
                <a:spcPts val="600"/>
              </a:spcBef>
              <a:buClr>
                <a:schemeClr val="accent1"/>
              </a:buClr>
              <a:buFont typeface="Arial" panose="020B0604020202020204" pitchFamily="34" charset="0"/>
              <a:buChar char="•"/>
            </a:pPr>
            <a:r>
              <a:rPr lang="en-US" sz="1400">
                <a:solidFill>
                  <a:schemeClr val="accent6"/>
                </a:solidFill>
              </a:rPr>
              <a:t>Infill Industrial is critical, supply-constrained infrastructure </a:t>
            </a:r>
          </a:p>
          <a:p>
            <a:pPr marL="182880" indent="-182880">
              <a:spcBef>
                <a:spcPts val="600"/>
              </a:spcBef>
              <a:buClr>
                <a:schemeClr val="accent1"/>
              </a:buClr>
              <a:buFont typeface="Arial" panose="020B0604020202020204" pitchFamily="34" charset="0"/>
              <a:buChar char="•"/>
            </a:pPr>
            <a:r>
              <a:rPr lang="en-US" sz="1400">
                <a:solidFill>
                  <a:schemeClr val="accent6"/>
                </a:solidFill>
              </a:rPr>
              <a:t>Industrial has achieved annual 10.4% returns for the past 20 years </a:t>
            </a:r>
          </a:p>
          <a:p>
            <a:pPr marL="182880" indent="-182880">
              <a:spcBef>
                <a:spcPts val="600"/>
              </a:spcBef>
              <a:buClr>
                <a:schemeClr val="accent1"/>
              </a:buClr>
              <a:buFont typeface="Arial" panose="020B0604020202020204" pitchFamily="34" charset="0"/>
              <a:buChar char="•"/>
            </a:pPr>
            <a:r>
              <a:rPr lang="en-US" sz="1400">
                <a:solidFill>
                  <a:schemeClr val="accent6"/>
                </a:solidFill>
              </a:rPr>
              <a:t>Industrial NOI growth is expected to lead every other commercial real estate asset class through 2029.</a:t>
            </a:r>
          </a:p>
        </p:txBody>
      </p:sp>
      <p:sp>
        <p:nvSpPr>
          <p:cNvPr id="52" name="Footer Placeholder 2">
            <a:extLst>
              <a:ext uri="{FF2B5EF4-FFF2-40B4-BE49-F238E27FC236}">
                <a16:creationId xmlns:a16="http://schemas.microsoft.com/office/drawing/2014/main" id="{175B3022-AAE6-A7E2-B66F-5A16B437F8A2}"/>
              </a:ext>
            </a:extLst>
          </p:cNvPr>
          <p:cNvSpPr txBox="1">
            <a:spLocks/>
          </p:cNvSpPr>
          <p:nvPr/>
        </p:nvSpPr>
        <p:spPr>
          <a:xfrm>
            <a:off x="8454738" y="3516211"/>
            <a:ext cx="3054096" cy="1938992"/>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2880" indent="-182880">
              <a:spcBef>
                <a:spcPts val="600"/>
              </a:spcBef>
              <a:buClr>
                <a:schemeClr val="accent1"/>
              </a:buClr>
              <a:buFont typeface="Arial" panose="020B0604020202020204" pitchFamily="34" charset="0"/>
              <a:buChar char="•"/>
            </a:pPr>
            <a:r>
              <a:rPr lang="en-US" sz="1400">
                <a:solidFill>
                  <a:schemeClr val="accent6"/>
                </a:solidFill>
              </a:rPr>
              <a:t>Three-generation, vertically </a:t>
            </a:r>
            <a:br>
              <a:rPr lang="en-US" sz="1400">
                <a:solidFill>
                  <a:schemeClr val="accent6"/>
                </a:solidFill>
              </a:rPr>
            </a:br>
            <a:r>
              <a:rPr lang="en-US" sz="1400">
                <a:solidFill>
                  <a:schemeClr val="accent6"/>
                </a:solidFill>
              </a:rPr>
              <a:t>integrated industrial sponsor. </a:t>
            </a:r>
          </a:p>
          <a:p>
            <a:pPr marL="468630" indent="-285750">
              <a:spcBef>
                <a:spcPts val="600"/>
              </a:spcBef>
              <a:buClr>
                <a:schemeClr val="accent1"/>
              </a:buClr>
              <a:buFont typeface="Garamond" panose="02020404030301010803" pitchFamily="18" charset="0"/>
              <a:buChar char="–"/>
            </a:pPr>
            <a:r>
              <a:rPr lang="en-US" sz="1200">
                <a:solidFill>
                  <a:schemeClr val="accent6"/>
                </a:solidFill>
              </a:rPr>
              <a:t>96 projects, 38 cities since 1972</a:t>
            </a:r>
          </a:p>
          <a:p>
            <a:pPr marL="468630" indent="-285750">
              <a:spcBef>
                <a:spcPts val="600"/>
              </a:spcBef>
              <a:buClr>
                <a:schemeClr val="accent1"/>
              </a:buClr>
              <a:buFont typeface="Garamond" panose="02020404030301010803" pitchFamily="18" charset="0"/>
              <a:buChar char="–"/>
            </a:pPr>
            <a:r>
              <a:rPr lang="en-US" sz="1200">
                <a:solidFill>
                  <a:schemeClr val="accent6"/>
                </a:solidFill>
              </a:rPr>
              <a:t>24.25M SF acquired or developed </a:t>
            </a:r>
            <a:br>
              <a:rPr lang="en-US" sz="1200">
                <a:solidFill>
                  <a:schemeClr val="accent6"/>
                </a:solidFill>
              </a:rPr>
            </a:br>
            <a:r>
              <a:rPr lang="en-US" sz="1200">
                <a:solidFill>
                  <a:schemeClr val="accent6"/>
                </a:solidFill>
              </a:rPr>
              <a:t>since 1972</a:t>
            </a:r>
          </a:p>
          <a:p>
            <a:pPr marL="182880" indent="-182880">
              <a:spcBef>
                <a:spcPts val="600"/>
              </a:spcBef>
              <a:buClr>
                <a:schemeClr val="accent1"/>
              </a:buClr>
              <a:buFont typeface="Arial" panose="020B0604020202020204" pitchFamily="34" charset="0"/>
              <a:buChar char="•"/>
            </a:pPr>
            <a:r>
              <a:rPr lang="en-US" sz="1400">
                <a:solidFill>
                  <a:schemeClr val="accent6"/>
                </a:solidFill>
              </a:rPr>
              <a:t>Industrial property-level returns </a:t>
            </a:r>
            <a:br>
              <a:rPr lang="en-US" sz="1400">
                <a:solidFill>
                  <a:schemeClr val="accent6"/>
                </a:solidFill>
              </a:rPr>
            </a:br>
            <a:r>
              <a:rPr lang="en-US" sz="1400">
                <a:solidFill>
                  <a:schemeClr val="accent6"/>
                </a:solidFill>
              </a:rPr>
              <a:t>since 1996: </a:t>
            </a:r>
          </a:p>
          <a:p>
            <a:pPr marL="468630" indent="-285750">
              <a:spcBef>
                <a:spcPts val="600"/>
              </a:spcBef>
              <a:buClr>
                <a:schemeClr val="accent1"/>
              </a:buClr>
              <a:buFont typeface="Garamond" panose="02020404030301010803" pitchFamily="18" charset="0"/>
              <a:buChar char="–"/>
            </a:pPr>
            <a:r>
              <a:rPr lang="en-US" sz="1200">
                <a:solidFill>
                  <a:schemeClr val="accent6"/>
                </a:solidFill>
              </a:rPr>
              <a:t>+50% avg IRR, 3.0× equity</a:t>
            </a:r>
          </a:p>
        </p:txBody>
      </p:sp>
      <p:sp>
        <p:nvSpPr>
          <p:cNvPr id="5" name="Title 1">
            <a:extLst>
              <a:ext uri="{FF2B5EF4-FFF2-40B4-BE49-F238E27FC236}">
                <a16:creationId xmlns:a16="http://schemas.microsoft.com/office/drawing/2014/main" id="{7C1FE835-9587-0D23-B0F9-C56463910B76}"/>
              </a:ext>
            </a:extLst>
          </p:cNvPr>
          <p:cNvSpPr txBox="1">
            <a:spLocks/>
          </p:cNvSpPr>
          <p:nvPr/>
        </p:nvSpPr>
        <p:spPr>
          <a:xfrm>
            <a:off x="680954" y="2640870"/>
            <a:ext cx="3053972" cy="154017"/>
          </a:xfrm>
          <a:prstGeom prst="rect">
            <a:avLst/>
          </a:prstGeom>
        </p:spPr>
        <p:txBody>
          <a:bodyPr wrap="square" lIns="0" tIns="0" rIns="0" bIns="0">
            <a:spAutoFit/>
          </a:bodyPr>
          <a:lstStyle>
            <a:lvl1pPr algn="l" defTabSz="914400" rtl="0" eaLnBrk="1" latinLnBrk="0" hangingPunct="1">
              <a:lnSpc>
                <a:spcPct val="90000"/>
              </a:lnSpc>
              <a:spcBef>
                <a:spcPct val="0"/>
              </a:spcBef>
              <a:buNone/>
              <a:defRPr sz="3200" b="1" kern="1200" cap="none" baseline="0">
                <a:solidFill>
                  <a:schemeClr val="accent6"/>
                </a:solidFill>
                <a:latin typeface="+mj-lt"/>
                <a:ea typeface="+mj-ea"/>
                <a:cs typeface="+mj-cs"/>
              </a:defRPr>
            </a:lvl1pPr>
          </a:lstStyle>
          <a:p>
            <a:pPr algn="ctr">
              <a:lnSpc>
                <a:spcPct val="80000"/>
              </a:lnSpc>
            </a:pPr>
            <a:r>
              <a:rPr lang="en-US" sz="1200" spc="100">
                <a:solidFill>
                  <a:schemeClr val="accent5"/>
                </a:solidFill>
              </a:rPr>
              <a:t>WHY NOW</a:t>
            </a:r>
          </a:p>
        </p:txBody>
      </p:sp>
      <p:sp>
        <p:nvSpPr>
          <p:cNvPr id="14" name="Title 1">
            <a:extLst>
              <a:ext uri="{FF2B5EF4-FFF2-40B4-BE49-F238E27FC236}">
                <a16:creationId xmlns:a16="http://schemas.microsoft.com/office/drawing/2014/main" id="{779BE52B-AF2D-5AEE-9B1E-8D2520133164}"/>
              </a:ext>
            </a:extLst>
          </p:cNvPr>
          <p:cNvSpPr txBox="1">
            <a:spLocks/>
          </p:cNvSpPr>
          <p:nvPr/>
        </p:nvSpPr>
        <p:spPr>
          <a:xfrm>
            <a:off x="4567877" y="2640870"/>
            <a:ext cx="3053972" cy="154017"/>
          </a:xfrm>
          <a:prstGeom prst="rect">
            <a:avLst/>
          </a:prstGeom>
        </p:spPr>
        <p:txBody>
          <a:bodyPr wrap="square" lIns="0" tIns="0" rIns="0" bIns="0">
            <a:spAutoFit/>
          </a:bodyPr>
          <a:lstStyle>
            <a:lvl1pPr algn="l" defTabSz="914400" rtl="0" eaLnBrk="1" latinLnBrk="0" hangingPunct="1">
              <a:lnSpc>
                <a:spcPct val="90000"/>
              </a:lnSpc>
              <a:spcBef>
                <a:spcPct val="0"/>
              </a:spcBef>
              <a:buNone/>
              <a:defRPr sz="3200" b="1" kern="1200" cap="none" baseline="0">
                <a:solidFill>
                  <a:schemeClr val="accent6"/>
                </a:solidFill>
                <a:latin typeface="+mj-lt"/>
                <a:ea typeface="+mj-ea"/>
                <a:cs typeface="+mj-cs"/>
              </a:defRPr>
            </a:lvl1pPr>
          </a:lstStyle>
          <a:p>
            <a:pPr algn="ctr">
              <a:lnSpc>
                <a:spcPct val="80000"/>
              </a:lnSpc>
            </a:pPr>
            <a:r>
              <a:rPr lang="en-US" sz="1200" spc="100">
                <a:solidFill>
                  <a:schemeClr val="accent5"/>
                </a:solidFill>
              </a:rPr>
              <a:t>WHY INDUSTRIAL</a:t>
            </a:r>
          </a:p>
        </p:txBody>
      </p:sp>
      <p:sp>
        <p:nvSpPr>
          <p:cNvPr id="15" name="Title 1">
            <a:extLst>
              <a:ext uri="{FF2B5EF4-FFF2-40B4-BE49-F238E27FC236}">
                <a16:creationId xmlns:a16="http://schemas.microsoft.com/office/drawing/2014/main" id="{5E67D142-9952-D40A-781E-7BF86F1FE988}"/>
              </a:ext>
            </a:extLst>
          </p:cNvPr>
          <p:cNvSpPr txBox="1">
            <a:spLocks/>
          </p:cNvSpPr>
          <p:nvPr/>
        </p:nvSpPr>
        <p:spPr>
          <a:xfrm>
            <a:off x="8454800" y="2640870"/>
            <a:ext cx="3053972" cy="154017"/>
          </a:xfrm>
          <a:prstGeom prst="rect">
            <a:avLst/>
          </a:prstGeom>
        </p:spPr>
        <p:txBody>
          <a:bodyPr wrap="square" lIns="0" tIns="0" rIns="0" bIns="0">
            <a:spAutoFit/>
          </a:bodyPr>
          <a:lstStyle>
            <a:lvl1pPr algn="l" defTabSz="914400" rtl="0" eaLnBrk="1" latinLnBrk="0" hangingPunct="1">
              <a:lnSpc>
                <a:spcPct val="90000"/>
              </a:lnSpc>
              <a:spcBef>
                <a:spcPct val="0"/>
              </a:spcBef>
              <a:buNone/>
              <a:defRPr sz="3200" b="1" kern="1200" cap="none" baseline="0">
                <a:solidFill>
                  <a:schemeClr val="accent6"/>
                </a:solidFill>
                <a:latin typeface="+mj-lt"/>
                <a:ea typeface="+mj-ea"/>
                <a:cs typeface="+mj-cs"/>
              </a:defRPr>
            </a:lvl1pPr>
          </a:lstStyle>
          <a:p>
            <a:pPr algn="ctr">
              <a:lnSpc>
                <a:spcPct val="80000"/>
              </a:lnSpc>
            </a:pPr>
            <a:r>
              <a:rPr lang="en-US" sz="1200" spc="100">
                <a:solidFill>
                  <a:schemeClr val="accent5"/>
                </a:solidFill>
              </a:rPr>
              <a:t>WHY TOG</a:t>
            </a:r>
          </a:p>
        </p:txBody>
      </p:sp>
      <p:sp>
        <p:nvSpPr>
          <p:cNvPr id="19" name="Oval 18">
            <a:extLst>
              <a:ext uri="{FF2B5EF4-FFF2-40B4-BE49-F238E27FC236}">
                <a16:creationId xmlns:a16="http://schemas.microsoft.com/office/drawing/2014/main" id="{6AB86097-FF67-2A9D-628C-1AD7EFD2C9F4}"/>
              </a:ext>
            </a:extLst>
          </p:cNvPr>
          <p:cNvSpPr/>
          <p:nvPr/>
        </p:nvSpPr>
        <p:spPr>
          <a:xfrm>
            <a:off x="1806099" y="1603185"/>
            <a:ext cx="803684" cy="803684"/>
          </a:xfrm>
          <a:prstGeom prst="ellipse">
            <a:avLst/>
          </a:prstGeom>
          <a:solidFill>
            <a:schemeClr val="accent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9298158-12CF-3B05-0972-D242A2E04CD3}"/>
              </a:ext>
            </a:extLst>
          </p:cNvPr>
          <p:cNvSpPr/>
          <p:nvPr/>
        </p:nvSpPr>
        <p:spPr>
          <a:xfrm>
            <a:off x="5693021" y="1603185"/>
            <a:ext cx="803684" cy="803684"/>
          </a:xfrm>
          <a:prstGeom prst="ellipse">
            <a:avLst/>
          </a:prstGeom>
          <a:solidFill>
            <a:schemeClr val="accent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F91FC2E-CE87-B98A-2660-2CA011857FCC}"/>
              </a:ext>
            </a:extLst>
          </p:cNvPr>
          <p:cNvSpPr/>
          <p:nvPr/>
        </p:nvSpPr>
        <p:spPr>
          <a:xfrm>
            <a:off x="9579944" y="1603185"/>
            <a:ext cx="803684" cy="803684"/>
          </a:xfrm>
          <a:prstGeom prst="ellipse">
            <a:avLst/>
          </a:prstGeom>
          <a:solidFill>
            <a:schemeClr val="accent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AFA92838-DB59-D606-447E-D16D1084023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907347" y="1817511"/>
            <a:ext cx="375032" cy="375032"/>
          </a:xfrm>
          <a:prstGeom prst="rect">
            <a:avLst/>
          </a:prstGeom>
        </p:spPr>
      </p:pic>
      <p:pic>
        <p:nvPicPr>
          <p:cNvPr id="48" name="Graphic 47">
            <a:extLst>
              <a:ext uri="{FF2B5EF4-FFF2-40B4-BE49-F238E27FC236}">
                <a16:creationId xmlns:a16="http://schemas.microsoft.com/office/drawing/2014/main" id="{699336B0-F8DC-8B5F-268F-2D7A76F2074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977482" y="1774568"/>
            <a:ext cx="460918" cy="460918"/>
          </a:xfrm>
          <a:prstGeom prst="rect">
            <a:avLst/>
          </a:prstGeom>
        </p:spPr>
      </p:pic>
      <p:pic>
        <p:nvPicPr>
          <p:cNvPr id="53" name="Graphic 52">
            <a:extLst>
              <a:ext uri="{FF2B5EF4-FFF2-40B4-BE49-F238E27FC236}">
                <a16:creationId xmlns:a16="http://schemas.microsoft.com/office/drawing/2014/main" id="{89A7F005-A14E-9F26-75E4-B54889C3AB0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737826" y="1761067"/>
            <a:ext cx="487920" cy="487920"/>
          </a:xfrm>
          <a:prstGeom prst="rect">
            <a:avLst/>
          </a:prstGeom>
        </p:spPr>
      </p:pic>
    </p:spTree>
    <p:extLst>
      <p:ext uri="{BB962C8B-B14F-4D97-AF65-F5344CB8AC3E}">
        <p14:creationId xmlns:p14="http://schemas.microsoft.com/office/powerpoint/2010/main" val="1378660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C12F7-9A36-3739-8CF6-7EF5A447516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5FFD0E7-570B-003C-FFE5-67CF7D50AB22}"/>
              </a:ext>
            </a:extLst>
          </p:cNvPr>
          <p:cNvSpPr/>
          <p:nvPr/>
        </p:nvSpPr>
        <p:spPr>
          <a:xfrm>
            <a:off x="0" y="2165684"/>
            <a:ext cx="12192000" cy="365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11480" rtlCol="0" anchor="ctr"/>
          <a:lstStyle/>
          <a:p>
            <a:r>
              <a:rPr lang="en-US" sz="1600" b="1">
                <a:solidFill>
                  <a:schemeClr val="bg1"/>
                </a:solidFill>
              </a:rPr>
              <a:t>BACKGROUND</a:t>
            </a:r>
            <a:endParaRPr lang="en-US" sz="1400" b="1">
              <a:solidFill>
                <a:schemeClr val="bg1"/>
              </a:solidFill>
            </a:endParaRPr>
          </a:p>
        </p:txBody>
      </p:sp>
      <p:grpSp>
        <p:nvGrpSpPr>
          <p:cNvPr id="5" name="Group 4">
            <a:extLst>
              <a:ext uri="{FF2B5EF4-FFF2-40B4-BE49-F238E27FC236}">
                <a16:creationId xmlns:a16="http://schemas.microsoft.com/office/drawing/2014/main" id="{286CA26D-2209-FBAC-32B7-18CFE18564D0}"/>
              </a:ext>
            </a:extLst>
          </p:cNvPr>
          <p:cNvGrpSpPr/>
          <p:nvPr/>
        </p:nvGrpSpPr>
        <p:grpSpPr>
          <a:xfrm>
            <a:off x="0" y="1"/>
            <a:ext cx="12192000" cy="2165683"/>
            <a:chOff x="0" y="1"/>
            <a:chExt cx="12192000" cy="2334126"/>
          </a:xfrm>
        </p:grpSpPr>
        <p:pic>
          <p:nvPicPr>
            <p:cNvPr id="6" name="Picture 5" descr="A close-up of a metal pole&#10;&#10;Description automatically generated">
              <a:extLst>
                <a:ext uri="{FF2B5EF4-FFF2-40B4-BE49-F238E27FC236}">
                  <a16:creationId xmlns:a16="http://schemas.microsoft.com/office/drawing/2014/main" id="{9C8B14E7-CA87-EEA7-8551-B9B21FF85FD6}"/>
                </a:ext>
              </a:extLst>
            </p:cNvPr>
            <p:cNvPicPr>
              <a:picLocks noChangeAspect="1"/>
            </p:cNvPicPr>
            <p:nvPr/>
          </p:nvPicPr>
          <p:blipFill>
            <a:blip r:embed="rId2"/>
            <a:stretch>
              <a:fillRect/>
            </a:stretch>
          </p:blipFill>
          <p:spPr>
            <a:xfrm>
              <a:off x="0" y="1"/>
              <a:ext cx="12192000" cy="2334126"/>
            </a:xfrm>
            <a:prstGeom prst="rect">
              <a:avLst/>
            </a:prstGeom>
          </p:spPr>
        </p:pic>
        <p:sp>
          <p:nvSpPr>
            <p:cNvPr id="7" name="Rectangle 6">
              <a:extLst>
                <a:ext uri="{FF2B5EF4-FFF2-40B4-BE49-F238E27FC236}">
                  <a16:creationId xmlns:a16="http://schemas.microsoft.com/office/drawing/2014/main" id="{0961BFB0-A9D9-51EC-D8F0-5D9FD62C8B75}"/>
                </a:ext>
              </a:extLst>
            </p:cNvPr>
            <p:cNvSpPr/>
            <p:nvPr/>
          </p:nvSpPr>
          <p:spPr>
            <a:xfrm>
              <a:off x="0" y="1"/>
              <a:ext cx="12192000" cy="2334126"/>
            </a:xfrm>
            <a:prstGeom prst="rect">
              <a:avLst/>
            </a:prstGeom>
            <a:gradFill>
              <a:gsLst>
                <a:gs pos="100000">
                  <a:srgbClr val="000514">
                    <a:alpha val="95000"/>
                  </a:srgbClr>
                </a:gs>
                <a:gs pos="54000">
                  <a:srgbClr val="00102F">
                    <a:alpha val="90000"/>
                  </a:srgbClr>
                </a:gs>
                <a:gs pos="0">
                  <a:schemeClr val="accent1">
                    <a:alpha val="9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37C6FA87-D462-18C2-28B5-572F124E8644}"/>
              </a:ext>
            </a:extLst>
          </p:cNvPr>
          <p:cNvSpPr>
            <a:spLocks/>
          </p:cNvSpPr>
          <p:nvPr/>
        </p:nvSpPr>
        <p:spPr>
          <a:xfrm>
            <a:off x="7291137" y="412751"/>
            <a:ext cx="4489385" cy="5721350"/>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95B3A9DA-1FFD-5E16-0962-4C21C30B32F8}"/>
              </a:ext>
            </a:extLst>
          </p:cNvPr>
          <p:cNvSpPr txBox="1">
            <a:spLocks/>
          </p:cNvSpPr>
          <p:nvPr/>
        </p:nvSpPr>
        <p:spPr>
          <a:xfrm>
            <a:off x="411479" y="1138938"/>
            <a:ext cx="2825016" cy="522322"/>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NORTH DADE PORTFOLIO</a:t>
            </a:r>
          </a:p>
          <a:p>
            <a:pPr>
              <a:lnSpc>
                <a:spcPct val="90000"/>
              </a:lnSpc>
              <a:spcAft>
                <a:spcPts val="600"/>
              </a:spcAft>
            </a:pPr>
            <a:r>
              <a:rPr lang="en-US" sz="1600">
                <a:solidFill>
                  <a:schemeClr val="bg1"/>
                </a:solidFill>
              </a:rPr>
              <a:t>Opa-Locka, FL</a:t>
            </a:r>
          </a:p>
        </p:txBody>
      </p:sp>
      <p:graphicFrame>
        <p:nvGraphicFramePr>
          <p:cNvPr id="10" name="Table 9">
            <a:extLst>
              <a:ext uri="{FF2B5EF4-FFF2-40B4-BE49-F238E27FC236}">
                <a16:creationId xmlns:a16="http://schemas.microsoft.com/office/drawing/2014/main" id="{B335D3C7-5AAD-8F55-307B-045D1B533EDA}"/>
              </a:ext>
            </a:extLst>
          </p:cNvPr>
          <p:cNvGraphicFramePr>
            <a:graphicFrameLocks noGrp="1"/>
          </p:cNvGraphicFramePr>
          <p:nvPr>
            <p:extLst>
              <p:ext uri="{D42A27DB-BD31-4B8C-83A1-F6EECF244321}">
                <p14:modId xmlns:p14="http://schemas.microsoft.com/office/powerpoint/2010/main" val="1263925328"/>
              </p:ext>
            </p:extLst>
          </p:nvPr>
        </p:nvGraphicFramePr>
        <p:xfrm>
          <a:off x="411479" y="4931596"/>
          <a:ext cx="6578868" cy="1202508"/>
        </p:xfrm>
        <a:graphic>
          <a:graphicData uri="http://schemas.openxmlformats.org/drawingml/2006/table">
            <a:tbl>
              <a:tblPr firstRow="1" bandRow="1">
                <a:tableStyleId>{5C22544A-7EE6-4342-B048-85BDC9FD1C3A}</a:tableStyleId>
              </a:tblPr>
              <a:tblGrid>
                <a:gridCol w="3289434">
                  <a:extLst>
                    <a:ext uri="{9D8B030D-6E8A-4147-A177-3AD203B41FA5}">
                      <a16:colId xmlns:a16="http://schemas.microsoft.com/office/drawing/2014/main" val="625716231"/>
                    </a:ext>
                  </a:extLst>
                </a:gridCol>
                <a:gridCol w="3289434">
                  <a:extLst>
                    <a:ext uri="{9D8B030D-6E8A-4147-A177-3AD203B41FA5}">
                      <a16:colId xmlns:a16="http://schemas.microsoft.com/office/drawing/2014/main" val="1087332788"/>
                    </a:ext>
                  </a:extLst>
                </a:gridCol>
              </a:tblGrid>
              <a:tr h="300627">
                <a:tc>
                  <a:txBody>
                    <a:bodyPr/>
                    <a:lstStyle/>
                    <a:p>
                      <a:r>
                        <a:rPr lang="en-US" sz="1400" b="0">
                          <a:latin typeface="+mj-lt"/>
                        </a:rPr>
                        <a:t>METRIC</a:t>
                      </a:r>
                    </a:p>
                  </a:txBody>
                  <a:tcPr marL="45720" marR="4572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r>
                        <a:rPr lang="en-US" sz="1400" b="0">
                          <a:latin typeface="+mj-lt"/>
                        </a:rPr>
                        <a:t>PROPERTY LEVEL RETURNS</a:t>
                      </a:r>
                    </a:p>
                  </a:txBody>
                  <a:tcPr marL="45720" marR="4572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866494435"/>
                  </a:ext>
                </a:extLst>
              </a:tr>
              <a:tr h="300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IRR</a:t>
                      </a:r>
                    </a:p>
                  </a:txBody>
                  <a:tcPr marT="0" marB="0" anchor="ctr">
                    <a:lnT w="38100" cmpd="sng">
                      <a:noFill/>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mn-lt"/>
                          <a:ea typeface="+mn-ea"/>
                          <a:cs typeface="+mn-cs"/>
                        </a:rPr>
                        <a:t>17%</a:t>
                      </a:r>
                      <a:endParaRPr kumimoji="0" lang="en-US" sz="1400" b="0" i="0" u="none" strike="noStrike" kern="1200" cap="none" spc="0" normalizeH="0" baseline="0" noProof="0">
                        <a:ln>
                          <a:noFill/>
                        </a:ln>
                        <a:solidFill>
                          <a:schemeClr val="accent6"/>
                        </a:solidFill>
                        <a:effectLst/>
                        <a:uLnTx/>
                        <a:uFillTx/>
                        <a:latin typeface="Garamond"/>
                        <a:ea typeface="+mn-ea"/>
                        <a:cs typeface="+mn-cs"/>
                      </a:endParaRPr>
                    </a:p>
                  </a:txBody>
                  <a:tcPr marT="0" marB="0" anchor="ctr">
                    <a:lnT w="38100" cmpd="sng">
                      <a:noFill/>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6512954"/>
                  </a:ext>
                </a:extLst>
              </a:tr>
              <a:tr h="300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Equity Multiple</a:t>
                      </a: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1.3x</a:t>
                      </a:r>
                    </a:p>
                  </a:txBody>
                  <a:tcPr marT="0" marB="0" anchor="ct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46738977"/>
                  </a:ext>
                </a:extLst>
              </a:tr>
              <a:tr h="3006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Hold Period</a:t>
                      </a:r>
                    </a:p>
                  </a:txBody>
                  <a:tcPr marT="0" marB="0" anchor="ctr">
                    <a:lnT w="6350" cap="flat" cmpd="sng" algn="ctr">
                      <a:solidFill>
                        <a:schemeClr val="bg1">
                          <a:lumMod val="85000"/>
                        </a:schemeClr>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6"/>
                          </a:solidFill>
                          <a:effectLst/>
                          <a:uLnTx/>
                          <a:uFillTx/>
                          <a:latin typeface="Garamond"/>
                          <a:ea typeface="+mn-ea"/>
                          <a:cs typeface="+mn-cs"/>
                        </a:rPr>
                        <a:t>1.6 Years</a:t>
                      </a:r>
                    </a:p>
                  </a:txBody>
                  <a:tcPr marT="0" marB="0" anchor="ctr">
                    <a:lnT w="6350" cap="flat" cmpd="sng" algn="ctr">
                      <a:solidFill>
                        <a:schemeClr val="bg1">
                          <a:lumMod val="85000"/>
                        </a:schemeClr>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665301511"/>
                  </a:ext>
                </a:extLst>
              </a:tr>
            </a:tbl>
          </a:graphicData>
        </a:graphic>
      </p:graphicFrame>
      <p:pic>
        <p:nvPicPr>
          <p:cNvPr id="3" name="Google Shape;1044;p39" descr="Picture 6">
            <a:extLst>
              <a:ext uri="{FF2B5EF4-FFF2-40B4-BE49-F238E27FC236}">
                <a16:creationId xmlns:a16="http://schemas.microsoft.com/office/drawing/2014/main" id="{166A53B9-6B6A-79AC-ECB5-5AA4A2423569}"/>
              </a:ext>
            </a:extLst>
          </p:cNvPr>
          <p:cNvPicPr preferRelativeResize="0">
            <a:picLocks noChangeAspect="1"/>
          </p:cNvPicPr>
          <p:nvPr/>
        </p:nvPicPr>
        <p:blipFill rotWithShape="1">
          <a:blip r:embed="rId3">
            <a:alphaModFix/>
          </a:blip>
          <a:srcRect t="-14809" b="-14809"/>
          <a:stretch>
            <a:fillRect/>
          </a:stretch>
        </p:blipFill>
        <p:spPr>
          <a:xfrm>
            <a:off x="7536225" y="655737"/>
            <a:ext cx="3999207" cy="5236386"/>
          </a:xfrm>
          <a:prstGeom prst="rect">
            <a:avLst/>
          </a:prstGeom>
          <a:noFill/>
          <a:ln>
            <a:noFill/>
          </a:ln>
        </p:spPr>
      </p:pic>
      <p:sp>
        <p:nvSpPr>
          <p:cNvPr id="13" name="TextBox 12">
            <a:extLst>
              <a:ext uri="{FF2B5EF4-FFF2-40B4-BE49-F238E27FC236}">
                <a16:creationId xmlns:a16="http://schemas.microsoft.com/office/drawing/2014/main" id="{EC6E4037-306E-91E0-DE8B-B427DA4966FA}"/>
              </a:ext>
            </a:extLst>
          </p:cNvPr>
          <p:cNvSpPr txBox="1"/>
          <p:nvPr/>
        </p:nvSpPr>
        <p:spPr>
          <a:xfrm>
            <a:off x="3814011" y="1138938"/>
            <a:ext cx="3176336" cy="666977"/>
          </a:xfrm>
          <a:prstGeom prst="rect">
            <a:avLst/>
          </a:prstGeom>
          <a:noFill/>
        </p:spPr>
        <p:txBody>
          <a:bodyPr wrap="square" lIns="0" tIns="0" rIns="0" bIns="0">
            <a:spAutoFit/>
          </a:bodyPr>
          <a:lstStyle/>
          <a:p>
            <a:pPr>
              <a:lnSpc>
                <a:spcPct val="90000"/>
              </a:lnSpc>
              <a:spcAft>
                <a:spcPts val="300"/>
              </a:spcAft>
              <a:buClr>
                <a:schemeClr val="bg1"/>
              </a:buClr>
            </a:pPr>
            <a:r>
              <a:rPr lang="en-US" sz="1600">
                <a:solidFill>
                  <a:schemeClr val="bg1"/>
                </a:solidFill>
              </a:rPr>
              <a:t>The Portfolio comprised of three adjacent warehouses totaling 142,415 SF on 6.30 acres.</a:t>
            </a:r>
          </a:p>
        </p:txBody>
      </p:sp>
      <p:cxnSp>
        <p:nvCxnSpPr>
          <p:cNvPr id="14" name="Straight Connector 13">
            <a:extLst>
              <a:ext uri="{FF2B5EF4-FFF2-40B4-BE49-F238E27FC236}">
                <a16:creationId xmlns:a16="http://schemas.microsoft.com/office/drawing/2014/main" id="{5A6DC3A3-727E-4969-7D83-721308D5E874}"/>
              </a:ext>
            </a:extLst>
          </p:cNvPr>
          <p:cNvCxnSpPr>
            <a:cxnSpLocks/>
          </p:cNvCxnSpPr>
          <p:nvPr/>
        </p:nvCxnSpPr>
        <p:spPr>
          <a:xfrm>
            <a:off x="3525253" y="1070305"/>
            <a:ext cx="0" cy="8427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BB5F640-84F6-F145-62BE-EF5B70AE9330}"/>
              </a:ext>
            </a:extLst>
          </p:cNvPr>
          <p:cNvGrpSpPr/>
          <p:nvPr/>
        </p:nvGrpSpPr>
        <p:grpSpPr>
          <a:xfrm>
            <a:off x="411477" y="2787476"/>
            <a:ext cx="6578870" cy="369332"/>
            <a:chOff x="411477" y="2692857"/>
            <a:chExt cx="6578870" cy="369332"/>
          </a:xfrm>
        </p:grpSpPr>
        <p:pic>
          <p:nvPicPr>
            <p:cNvPr id="16" name="Graphic 15">
              <a:extLst>
                <a:ext uri="{FF2B5EF4-FFF2-40B4-BE49-F238E27FC236}">
                  <a16:creationId xmlns:a16="http://schemas.microsoft.com/office/drawing/2014/main" id="{9A83F0CF-E16E-46A8-5426-8FD999414EB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1477" y="2707466"/>
              <a:ext cx="155448" cy="155448"/>
            </a:xfrm>
            <a:prstGeom prst="rect">
              <a:avLst/>
            </a:prstGeom>
          </p:spPr>
        </p:pic>
        <p:sp>
          <p:nvSpPr>
            <p:cNvPr id="17" name="Footer Placeholder 2, chunk 1">
              <a:extLst>
                <a:ext uri="{FF2B5EF4-FFF2-40B4-BE49-F238E27FC236}">
                  <a16:creationId xmlns:a16="http://schemas.microsoft.com/office/drawing/2014/main" id="{E0BCCB77-1A89-49E0-4C5C-F7CA257521C0}"/>
                </a:ext>
              </a:extLst>
            </p:cNvPr>
            <p:cNvSpPr txBox="1"/>
            <p:nvPr/>
          </p:nvSpPr>
          <p:spPr>
            <a:xfrm>
              <a:off x="715224" y="2692857"/>
              <a:ext cx="6275123" cy="369332"/>
            </a:xfrm>
            <a:prstGeom prst="rect">
              <a:avLst/>
            </a:prstGeom>
          </p:spPr>
          <p:txBody>
            <a:bodyPr wrap="square" lIns="0" tIns="0" rIns="0" bIns="0" numCol="1" anchor="t" anchorCtr="0">
              <a:spAutoFit/>
            </a:bodyPr>
            <a:lstStyle>
              <a:defPPr>
                <a:defRPr lang="en-US"/>
              </a:defPPr>
              <a:lvl1pPr marL="285750" indent="-285750">
                <a:spcAft>
                  <a:spcPts val="300"/>
                </a:spcAft>
                <a:buClr>
                  <a:schemeClr val="accent6"/>
                </a:buClr>
                <a:buFont typeface="Wingdings" panose="05000000000000000000" pitchFamily="2" charset="2"/>
                <a:buChar char="Ø"/>
                <a:defRPr sz="1400">
                  <a:solidFill>
                    <a:schemeClr val="accent6"/>
                  </a:solidFill>
                </a:defRPr>
              </a:lvl1pPr>
            </a:lstStyle>
            <a:p>
              <a:pPr marL="0" indent="0">
                <a:spcAft>
                  <a:spcPts val="0"/>
                </a:spcAft>
                <a:buClrTx/>
                <a:buNone/>
                <a:defRPr/>
              </a:pPr>
              <a:r>
                <a:rPr kumimoji="0" lang="en-US" sz="1200" b="0" i="0" u="none" strike="noStrike" kern="1200" cap="none" spc="0" normalizeH="0" baseline="0" noProof="0">
                  <a:ln>
                    <a:noFill/>
                  </a:ln>
                  <a:effectLst/>
                  <a:uLnTx/>
                  <a:uFillTx/>
                  <a:ea typeface="+mn-ea"/>
                  <a:cs typeface="+mn-cs"/>
                </a:rPr>
                <a:t>TOG acquired the North Dade Portfolio from a private owner in 2022 for $17.1mm and sold the project in 2023 to an institutional investment manager $24.65mm.</a:t>
              </a:r>
            </a:p>
          </p:txBody>
        </p:sp>
      </p:grpSp>
      <p:sp>
        <p:nvSpPr>
          <p:cNvPr id="37" name="Title 36">
            <a:extLst>
              <a:ext uri="{FF2B5EF4-FFF2-40B4-BE49-F238E27FC236}">
                <a16:creationId xmlns:a16="http://schemas.microsoft.com/office/drawing/2014/main" id="{CA0A499A-4AD0-5387-E300-ABA96A5F5B20}"/>
              </a:ext>
            </a:extLst>
          </p:cNvPr>
          <p:cNvSpPr>
            <a:spLocks noGrp="1"/>
          </p:cNvSpPr>
          <p:nvPr>
            <p:ph type="title"/>
          </p:nvPr>
        </p:nvSpPr>
        <p:spPr/>
        <p:txBody>
          <a:bodyPr/>
          <a:lstStyle/>
          <a:p>
            <a:r>
              <a:rPr lang="en-US">
                <a:solidFill>
                  <a:schemeClr val="bg1"/>
                </a:solidFill>
              </a:rPr>
              <a:t>CASE STUDIES</a:t>
            </a:r>
          </a:p>
        </p:txBody>
      </p:sp>
      <p:grpSp>
        <p:nvGrpSpPr>
          <p:cNvPr id="40" name="Group 39">
            <a:extLst>
              <a:ext uri="{FF2B5EF4-FFF2-40B4-BE49-F238E27FC236}">
                <a16:creationId xmlns:a16="http://schemas.microsoft.com/office/drawing/2014/main" id="{F33E715D-5310-F07C-91AC-7B36C8476647}"/>
              </a:ext>
            </a:extLst>
          </p:cNvPr>
          <p:cNvGrpSpPr/>
          <p:nvPr/>
        </p:nvGrpSpPr>
        <p:grpSpPr>
          <a:xfrm>
            <a:off x="411477" y="3412840"/>
            <a:ext cx="6578870" cy="369332"/>
            <a:chOff x="411477" y="2692857"/>
            <a:chExt cx="6578870" cy="369332"/>
          </a:xfrm>
        </p:grpSpPr>
        <p:pic>
          <p:nvPicPr>
            <p:cNvPr id="41" name="Graphic 40">
              <a:extLst>
                <a:ext uri="{FF2B5EF4-FFF2-40B4-BE49-F238E27FC236}">
                  <a16:creationId xmlns:a16="http://schemas.microsoft.com/office/drawing/2014/main" id="{65893ACE-1AAB-27F8-5CCB-3006B3DD5D1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1477" y="2707466"/>
              <a:ext cx="155448" cy="155448"/>
            </a:xfrm>
            <a:prstGeom prst="rect">
              <a:avLst/>
            </a:prstGeom>
          </p:spPr>
        </p:pic>
        <p:sp>
          <p:nvSpPr>
            <p:cNvPr id="42" name="Footer Placeholder 2, chunk 1">
              <a:extLst>
                <a:ext uri="{FF2B5EF4-FFF2-40B4-BE49-F238E27FC236}">
                  <a16:creationId xmlns:a16="http://schemas.microsoft.com/office/drawing/2014/main" id="{DF716E69-3525-B802-8DF8-01BCB73C2AD4}"/>
                </a:ext>
              </a:extLst>
            </p:cNvPr>
            <p:cNvSpPr txBox="1"/>
            <p:nvPr/>
          </p:nvSpPr>
          <p:spPr>
            <a:xfrm>
              <a:off x="715224" y="2692857"/>
              <a:ext cx="6275123" cy="369332"/>
            </a:xfrm>
            <a:prstGeom prst="rect">
              <a:avLst/>
            </a:prstGeom>
          </p:spPr>
          <p:txBody>
            <a:bodyPr wrap="square" lIns="0" tIns="0" rIns="0" bIns="0" numCol="1" anchor="t" anchorCtr="0">
              <a:spAutoFit/>
            </a:bodyPr>
            <a:lstStyle>
              <a:defPPr>
                <a:defRPr lang="en-US"/>
              </a:defPPr>
              <a:lvl1pPr marL="285750" indent="-285750">
                <a:spcAft>
                  <a:spcPts val="300"/>
                </a:spcAft>
                <a:buClr>
                  <a:schemeClr val="accent6"/>
                </a:buClr>
                <a:buFont typeface="Wingdings" panose="05000000000000000000" pitchFamily="2" charset="2"/>
                <a:buChar char="Ø"/>
                <a:defRPr sz="1400">
                  <a:solidFill>
                    <a:schemeClr val="accent6"/>
                  </a:solidFill>
                </a:defRPr>
              </a:lvl1pPr>
            </a:lstStyle>
            <a:p>
              <a:pPr marL="0" indent="0">
                <a:spcAft>
                  <a:spcPts val="0"/>
                </a:spcAft>
                <a:buClrTx/>
                <a:buNone/>
                <a:defRPr/>
              </a:pPr>
              <a:r>
                <a:rPr kumimoji="0" lang="en-US" sz="1200" b="0" i="0" u="none" strike="noStrike" kern="1200" cap="none" spc="0" normalizeH="0" baseline="0" noProof="0">
                  <a:ln>
                    <a:noFill/>
                  </a:ln>
                  <a:effectLst/>
                  <a:uLnTx/>
                  <a:uFillTx/>
                  <a:ea typeface="+mn-ea"/>
                  <a:cs typeface="+mn-cs"/>
                </a:rPr>
                <a:t>TOG acquired the portfolio with 40% occupancy and $350k of NOI, and in one year leased-up the portfolio to 100% occupancy consisting of four tenants with $1.5mm of NOI. </a:t>
              </a:r>
            </a:p>
          </p:txBody>
        </p:sp>
      </p:grpSp>
      <p:grpSp>
        <p:nvGrpSpPr>
          <p:cNvPr id="43" name="Group 42">
            <a:extLst>
              <a:ext uri="{FF2B5EF4-FFF2-40B4-BE49-F238E27FC236}">
                <a16:creationId xmlns:a16="http://schemas.microsoft.com/office/drawing/2014/main" id="{C324C12B-169D-198D-ABEB-7A69844E0061}"/>
              </a:ext>
            </a:extLst>
          </p:cNvPr>
          <p:cNvGrpSpPr/>
          <p:nvPr/>
        </p:nvGrpSpPr>
        <p:grpSpPr>
          <a:xfrm>
            <a:off x="411477" y="4038204"/>
            <a:ext cx="6578870" cy="184666"/>
            <a:chOff x="411477" y="2692857"/>
            <a:chExt cx="6578870" cy="184666"/>
          </a:xfrm>
        </p:grpSpPr>
        <p:pic>
          <p:nvPicPr>
            <p:cNvPr id="44" name="Graphic 43">
              <a:extLst>
                <a:ext uri="{FF2B5EF4-FFF2-40B4-BE49-F238E27FC236}">
                  <a16:creationId xmlns:a16="http://schemas.microsoft.com/office/drawing/2014/main" id="{90ED9CA6-C51D-B822-1361-10740BE47C5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1477" y="2707466"/>
              <a:ext cx="155448" cy="155448"/>
            </a:xfrm>
            <a:prstGeom prst="rect">
              <a:avLst/>
            </a:prstGeom>
          </p:spPr>
        </p:pic>
        <p:sp>
          <p:nvSpPr>
            <p:cNvPr id="45" name="Footer Placeholder 2, chunk 1">
              <a:extLst>
                <a:ext uri="{FF2B5EF4-FFF2-40B4-BE49-F238E27FC236}">
                  <a16:creationId xmlns:a16="http://schemas.microsoft.com/office/drawing/2014/main" id="{7695FAFB-9FD9-9EAC-7E1F-5B97F4D6AB99}"/>
                </a:ext>
              </a:extLst>
            </p:cNvPr>
            <p:cNvSpPr txBox="1"/>
            <p:nvPr/>
          </p:nvSpPr>
          <p:spPr>
            <a:xfrm>
              <a:off x="715224" y="2692857"/>
              <a:ext cx="6275123" cy="184666"/>
            </a:xfrm>
            <a:prstGeom prst="rect">
              <a:avLst/>
            </a:prstGeom>
          </p:spPr>
          <p:txBody>
            <a:bodyPr wrap="square" lIns="0" tIns="0" rIns="0" bIns="0" numCol="1" anchor="t" anchorCtr="0">
              <a:spAutoFit/>
            </a:bodyPr>
            <a:lstStyle>
              <a:defPPr>
                <a:defRPr lang="en-US"/>
              </a:defPPr>
              <a:lvl1pPr marL="285750" indent="-285750">
                <a:spcAft>
                  <a:spcPts val="300"/>
                </a:spcAft>
                <a:buClr>
                  <a:schemeClr val="accent6"/>
                </a:buClr>
                <a:buFont typeface="Wingdings" panose="05000000000000000000" pitchFamily="2" charset="2"/>
                <a:buChar char="Ø"/>
                <a:defRPr sz="1400">
                  <a:solidFill>
                    <a:schemeClr val="accent6"/>
                  </a:solidFill>
                </a:defRPr>
              </a:lvl1pPr>
            </a:lstStyle>
            <a:p>
              <a:pPr marL="0" indent="0">
                <a:spcAft>
                  <a:spcPts val="0"/>
                </a:spcAft>
                <a:buClrTx/>
                <a:buNone/>
                <a:defRPr/>
              </a:pPr>
              <a:r>
                <a:rPr kumimoji="0" lang="en-US" sz="1200" b="0" i="0" u="none" strike="noStrike" kern="1200" cap="none" spc="0" normalizeH="0" baseline="0" noProof="0">
                  <a:ln>
                    <a:noFill/>
                  </a:ln>
                  <a:effectLst/>
                  <a:uLnTx/>
                  <a:uFillTx/>
                  <a:ea typeface="+mn-ea"/>
                  <a:cs typeface="+mn-cs"/>
                </a:rPr>
                <a:t>During the lease-up process, TOG invested $2mm in capital expenditure to retrofit the warehouses.</a:t>
              </a:r>
            </a:p>
          </p:txBody>
        </p:sp>
      </p:grpSp>
    </p:spTree>
    <p:extLst>
      <p:ext uri="{BB962C8B-B14F-4D97-AF65-F5344CB8AC3E}">
        <p14:creationId xmlns:p14="http://schemas.microsoft.com/office/powerpoint/2010/main" val="113716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ilding with doors and a parking lot&#10;&#10;Description automatically generated">
            <a:extLst>
              <a:ext uri="{FF2B5EF4-FFF2-40B4-BE49-F238E27FC236}">
                <a16:creationId xmlns:a16="http://schemas.microsoft.com/office/drawing/2014/main" id="{C3B52F08-528B-FF03-7A45-D1121D9C319A}"/>
              </a:ext>
            </a:extLst>
          </p:cNvPr>
          <p:cNvPicPr>
            <a:picLocks noChangeAspect="1"/>
          </p:cNvPicPr>
          <p:nvPr/>
        </p:nvPicPr>
        <p:blipFill>
          <a:blip r:embed="rId2" cstate="screen">
            <a:alphaModFix amt="12000"/>
            <a:extLst>
              <a:ext uri="{BEBA8EAE-BF5A-486C-A8C5-ECC9F3942E4B}">
                <a14:imgProps xmlns:a14="http://schemas.microsoft.com/office/drawing/2010/main">
                  <a14:imgLayer r:embed="rId3">
                    <a14:imgEffect>
                      <a14:saturation sat="0"/>
                    </a14:imgEffect>
                    <a14:imgEffect>
                      <a14:brightnessContrast bright="40000"/>
                    </a14:imgEffect>
                  </a14:imgLayer>
                </a14:imgProps>
              </a:ext>
              <a:ext uri="{28A0092B-C50C-407E-A947-70E740481C1C}">
                <a14:useLocalDpi xmlns:a14="http://schemas.microsoft.com/office/drawing/2010/main"/>
              </a:ext>
            </a:extLst>
          </a:blip>
          <a:srcRect/>
          <a:stretch/>
        </p:blipFill>
        <p:spPr>
          <a:xfrm>
            <a:off x="0" y="-1"/>
            <a:ext cx="12192000" cy="3513139"/>
          </a:xfrm>
          <a:prstGeom prst="rect">
            <a:avLst/>
          </a:prstGeom>
        </p:spPr>
      </p:pic>
      <p:sp>
        <p:nvSpPr>
          <p:cNvPr id="3" name="Title 2">
            <a:extLst>
              <a:ext uri="{FF2B5EF4-FFF2-40B4-BE49-F238E27FC236}">
                <a16:creationId xmlns:a16="http://schemas.microsoft.com/office/drawing/2014/main" id="{15BDAF47-5302-9B99-C2B8-A2B3BEFB2F2D}"/>
              </a:ext>
            </a:extLst>
          </p:cNvPr>
          <p:cNvSpPr>
            <a:spLocks noGrp="1"/>
          </p:cNvSpPr>
          <p:nvPr>
            <p:ph type="title"/>
          </p:nvPr>
        </p:nvSpPr>
        <p:spPr/>
        <p:txBody>
          <a:bodyPr/>
          <a:lstStyle/>
          <a:p>
            <a:r>
              <a:rPr lang="en-US"/>
              <a:t>TRACK RECORD SINCE 1996</a:t>
            </a:r>
          </a:p>
        </p:txBody>
      </p:sp>
      <p:graphicFrame>
        <p:nvGraphicFramePr>
          <p:cNvPr id="5" name="Google Shape;1143;p42">
            <a:extLst>
              <a:ext uri="{FF2B5EF4-FFF2-40B4-BE49-F238E27FC236}">
                <a16:creationId xmlns:a16="http://schemas.microsoft.com/office/drawing/2014/main" id="{C817CE67-2A12-C382-3570-E7907809665F}"/>
              </a:ext>
            </a:extLst>
          </p:cNvPr>
          <p:cNvGraphicFramePr/>
          <p:nvPr>
            <p:extLst>
              <p:ext uri="{D42A27DB-BD31-4B8C-83A1-F6EECF244321}">
                <p14:modId xmlns:p14="http://schemas.microsoft.com/office/powerpoint/2010/main" val="3320957952"/>
              </p:ext>
            </p:extLst>
          </p:nvPr>
        </p:nvGraphicFramePr>
        <p:xfrm>
          <a:off x="401638" y="1146175"/>
          <a:ext cx="11395127" cy="4340237"/>
        </p:xfrm>
        <a:graphic>
          <a:graphicData uri="http://schemas.openxmlformats.org/drawingml/2006/table">
            <a:tbl>
              <a:tblPr>
                <a:noFill/>
              </a:tblPr>
              <a:tblGrid>
                <a:gridCol w="173175">
                  <a:extLst>
                    <a:ext uri="{9D8B030D-6E8A-4147-A177-3AD203B41FA5}">
                      <a16:colId xmlns:a16="http://schemas.microsoft.com/office/drawing/2014/main" val="20000"/>
                    </a:ext>
                  </a:extLst>
                </a:gridCol>
                <a:gridCol w="1220120">
                  <a:extLst>
                    <a:ext uri="{9D8B030D-6E8A-4147-A177-3AD203B41FA5}">
                      <a16:colId xmlns:a16="http://schemas.microsoft.com/office/drawing/2014/main" val="20001"/>
                    </a:ext>
                  </a:extLst>
                </a:gridCol>
                <a:gridCol w="903111">
                  <a:extLst>
                    <a:ext uri="{9D8B030D-6E8A-4147-A177-3AD203B41FA5}">
                      <a16:colId xmlns:a16="http://schemas.microsoft.com/office/drawing/2014/main" val="20002"/>
                    </a:ext>
                  </a:extLst>
                </a:gridCol>
                <a:gridCol w="406400">
                  <a:extLst>
                    <a:ext uri="{9D8B030D-6E8A-4147-A177-3AD203B41FA5}">
                      <a16:colId xmlns:a16="http://schemas.microsoft.com/office/drawing/2014/main" val="20003"/>
                    </a:ext>
                  </a:extLst>
                </a:gridCol>
                <a:gridCol w="508000">
                  <a:extLst>
                    <a:ext uri="{9D8B030D-6E8A-4147-A177-3AD203B41FA5}">
                      <a16:colId xmlns:a16="http://schemas.microsoft.com/office/drawing/2014/main" val="20004"/>
                    </a:ext>
                  </a:extLst>
                </a:gridCol>
                <a:gridCol w="801512">
                  <a:extLst>
                    <a:ext uri="{9D8B030D-6E8A-4147-A177-3AD203B41FA5}">
                      <a16:colId xmlns:a16="http://schemas.microsoft.com/office/drawing/2014/main" val="20005"/>
                    </a:ext>
                  </a:extLst>
                </a:gridCol>
                <a:gridCol w="1111956">
                  <a:extLst>
                    <a:ext uri="{9D8B030D-6E8A-4147-A177-3AD203B41FA5}">
                      <a16:colId xmlns:a16="http://schemas.microsoft.com/office/drawing/2014/main" val="20006"/>
                    </a:ext>
                  </a:extLst>
                </a:gridCol>
                <a:gridCol w="1111956">
                  <a:extLst>
                    <a:ext uri="{9D8B030D-6E8A-4147-A177-3AD203B41FA5}">
                      <a16:colId xmlns:a16="http://schemas.microsoft.com/office/drawing/2014/main" val="20007"/>
                    </a:ext>
                  </a:extLst>
                </a:gridCol>
                <a:gridCol w="544642">
                  <a:extLst>
                    <a:ext uri="{9D8B030D-6E8A-4147-A177-3AD203B41FA5}">
                      <a16:colId xmlns:a16="http://schemas.microsoft.com/office/drawing/2014/main" val="20008"/>
                    </a:ext>
                  </a:extLst>
                </a:gridCol>
                <a:gridCol w="922851">
                  <a:extLst>
                    <a:ext uri="{9D8B030D-6E8A-4147-A177-3AD203B41FA5}">
                      <a16:colId xmlns:a16="http://schemas.microsoft.com/office/drawing/2014/main" val="20009"/>
                    </a:ext>
                  </a:extLst>
                </a:gridCol>
                <a:gridCol w="922851">
                  <a:extLst>
                    <a:ext uri="{9D8B030D-6E8A-4147-A177-3AD203B41FA5}">
                      <a16:colId xmlns:a16="http://schemas.microsoft.com/office/drawing/2014/main" val="20010"/>
                    </a:ext>
                  </a:extLst>
                </a:gridCol>
                <a:gridCol w="922851">
                  <a:extLst>
                    <a:ext uri="{9D8B030D-6E8A-4147-A177-3AD203B41FA5}">
                      <a16:colId xmlns:a16="http://schemas.microsoft.com/office/drawing/2014/main" val="20011"/>
                    </a:ext>
                  </a:extLst>
                </a:gridCol>
                <a:gridCol w="922851">
                  <a:extLst>
                    <a:ext uri="{9D8B030D-6E8A-4147-A177-3AD203B41FA5}">
                      <a16:colId xmlns:a16="http://schemas.microsoft.com/office/drawing/2014/main" val="20012"/>
                    </a:ext>
                  </a:extLst>
                </a:gridCol>
                <a:gridCol w="922851">
                  <a:extLst>
                    <a:ext uri="{9D8B030D-6E8A-4147-A177-3AD203B41FA5}">
                      <a16:colId xmlns:a16="http://schemas.microsoft.com/office/drawing/2014/main" val="20013"/>
                    </a:ext>
                  </a:extLst>
                </a:gridCol>
              </a:tblGrid>
              <a:tr h="255653">
                <a:tc gridSpan="2">
                  <a:txBody>
                    <a:bodyPr/>
                    <a:lstStyle/>
                    <a:p>
                      <a:pPr marL="0" marR="0" lvl="0" indent="0" algn="l" rtl="0">
                        <a:lnSpc>
                          <a:spcPct val="100000"/>
                        </a:lnSpc>
                        <a:spcBef>
                          <a:spcPts val="0"/>
                        </a:spcBef>
                        <a:spcAft>
                          <a:spcPts val="0"/>
                        </a:spcAft>
                        <a:buClr>
                          <a:srgbClr val="FFFFFF"/>
                        </a:buClr>
                        <a:buSzPts val="900"/>
                        <a:buFont typeface="Calibri"/>
                        <a:buNone/>
                      </a:pPr>
                      <a:r>
                        <a:rPr lang="en-US" sz="800" b="1" u="none" strike="noStrike" cap="none">
                          <a:solidFill>
                            <a:schemeClr val="bg1"/>
                          </a:solidFill>
                        </a:rPr>
                        <a:t>Property</a:t>
                      </a:r>
                      <a:endParaRPr sz="1600" b="1">
                        <a:solidFill>
                          <a:schemeClr val="bg1"/>
                        </a:solidFill>
                      </a:endParaRPr>
                    </a:p>
                  </a:txBody>
                  <a:tcPr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chemeClr val="bg1"/>
                          </a:solidFill>
                        </a:rPr>
                        <a:t>City</a:t>
                      </a:r>
                      <a:endParaRPr sz="1600" b="1">
                        <a:solidFill>
                          <a:schemeClr val="bg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chemeClr val="bg1"/>
                          </a:solidFill>
                        </a:rPr>
                        <a:t>State</a:t>
                      </a:r>
                      <a:endParaRPr sz="1600" b="1">
                        <a:solidFill>
                          <a:schemeClr val="bg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chemeClr val="bg1"/>
                          </a:solidFill>
                        </a:rPr>
                        <a:t>SF</a:t>
                      </a:r>
                      <a:endParaRPr sz="1600" b="1">
                        <a:solidFill>
                          <a:schemeClr val="bg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chemeClr val="bg1"/>
                          </a:solidFill>
                        </a:rPr>
                        <a:t>Investment Year</a:t>
                      </a:r>
                      <a:endParaRPr sz="1600" b="1">
                        <a:solidFill>
                          <a:schemeClr val="bg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chemeClr val="bg1"/>
                          </a:solidFill>
                        </a:rPr>
                        <a:t>Total Project  Cost ($MM)</a:t>
                      </a:r>
                      <a:endParaRPr sz="1600" b="1">
                        <a:solidFill>
                          <a:schemeClr val="bg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chemeClr val="bg1"/>
                          </a:solidFill>
                        </a:rPr>
                        <a:t>Total Equity  Investment ($MM)</a:t>
                      </a:r>
                      <a:endParaRPr sz="1600" b="1">
                        <a:solidFill>
                          <a:schemeClr val="bg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chemeClr val="bg1"/>
                          </a:solidFill>
                        </a:rPr>
                        <a:t>  Exit Year</a:t>
                      </a:r>
                      <a:endParaRPr sz="1600" b="1">
                        <a:solidFill>
                          <a:schemeClr val="bg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chemeClr val="bg1"/>
                          </a:solidFill>
                        </a:rPr>
                        <a:t>Sale Price</a:t>
                      </a:r>
                      <a:endParaRPr sz="1600" b="1">
                        <a:solidFill>
                          <a:schemeClr val="bg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chemeClr val="bg1"/>
                          </a:solidFill>
                        </a:rPr>
                        <a:t>Hold Period (Years)</a:t>
                      </a:r>
                      <a:endParaRPr sz="1600" b="1">
                        <a:solidFill>
                          <a:schemeClr val="bg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chemeClr val="bg1"/>
                          </a:solidFill>
                        </a:rPr>
                        <a:t>Total Proceeds ($MM)</a:t>
                      </a:r>
                      <a:endParaRPr sz="1600" b="1">
                        <a:solidFill>
                          <a:schemeClr val="bg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chemeClr val="bg1"/>
                          </a:solidFill>
                        </a:rPr>
                        <a:t>Levered IRR</a:t>
                      </a:r>
                      <a:endParaRPr sz="1600" b="1">
                        <a:solidFill>
                          <a:schemeClr val="bg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73660" lvl="0" indent="0" algn="ctr" rtl="0">
                        <a:lnSpc>
                          <a:spcPct val="100000"/>
                        </a:lnSpc>
                        <a:spcBef>
                          <a:spcPts val="0"/>
                        </a:spcBef>
                        <a:spcAft>
                          <a:spcPts val="0"/>
                        </a:spcAft>
                        <a:buClr>
                          <a:srgbClr val="FFFFFF"/>
                        </a:buClr>
                        <a:buSzPts val="900"/>
                        <a:buFont typeface="Calibri"/>
                        <a:buNone/>
                      </a:pPr>
                      <a:r>
                        <a:rPr lang="en-US" sz="800" b="1" u="none" strike="noStrike" cap="none">
                          <a:solidFill>
                            <a:schemeClr val="bg1"/>
                          </a:solidFill>
                        </a:rPr>
                        <a:t>Equity </a:t>
                      </a:r>
                      <a:br>
                        <a:rPr lang="en-US" sz="800" b="1" u="none" strike="noStrike" cap="none">
                          <a:solidFill>
                            <a:schemeClr val="bg1"/>
                          </a:solidFill>
                        </a:rPr>
                      </a:br>
                      <a:r>
                        <a:rPr lang="en-US" sz="800" b="1" u="none" strike="noStrike" cap="none">
                          <a:solidFill>
                            <a:schemeClr val="bg1"/>
                          </a:solidFill>
                        </a:rPr>
                        <a:t>Multiple </a:t>
                      </a:r>
                      <a:r>
                        <a:rPr lang="en-US" sz="800" b="1" u="none" strike="noStrike" cap="none" baseline="30000">
                          <a:solidFill>
                            <a:schemeClr val="bg1"/>
                          </a:solidFill>
                        </a:rPr>
                        <a:t>(2)</a:t>
                      </a:r>
                      <a:endParaRPr sz="1600" b="1">
                        <a:solidFill>
                          <a:schemeClr val="bg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145878">
                <a:tc gridSpan="2">
                  <a:txBody>
                    <a:bodyPr/>
                    <a:lstStyle/>
                    <a:p>
                      <a:pPr marL="0" marR="0" lvl="0" indent="0" algn="l" rtl="0">
                        <a:lnSpc>
                          <a:spcPct val="100000"/>
                        </a:lnSpc>
                        <a:spcBef>
                          <a:spcPts val="0"/>
                        </a:spcBef>
                        <a:spcAft>
                          <a:spcPts val="0"/>
                        </a:spcAft>
                        <a:buClr>
                          <a:srgbClr val="FFFFFF"/>
                        </a:buClr>
                        <a:buSzPts val="800"/>
                        <a:buFont typeface="Calibri"/>
                        <a:buNone/>
                      </a:pPr>
                      <a:r>
                        <a:rPr lang="en-US" sz="800" b="1" u="none" strike="noStrike" cap="none">
                          <a:solidFill>
                            <a:srgbClr val="FFFFFF"/>
                          </a:solidFill>
                        </a:rPr>
                        <a:t>Track Record</a:t>
                      </a:r>
                      <a:endParaRPr/>
                    </a:p>
                  </a:txBody>
                  <a:tcPr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Times New Roman"/>
                          <a:ea typeface="Times New Roman"/>
                          <a:cs typeface="Times New Roman"/>
                          <a:sym typeface="Times New Roman"/>
                        </a:rPr>
                        <a:t> </a:t>
                      </a:r>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Times New Roman"/>
                          <a:ea typeface="Times New Roman"/>
                          <a:cs typeface="Times New Roman"/>
                          <a:sym typeface="Times New Roman"/>
                        </a:rPr>
                        <a:t> </a:t>
                      </a:r>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Times New Roman"/>
                          <a:ea typeface="Times New Roman"/>
                          <a:cs typeface="Times New Roman"/>
                          <a:sym typeface="Times New Roman"/>
                        </a:rPr>
                        <a:t> </a:t>
                      </a:r>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Times New Roman"/>
                          <a:ea typeface="Times New Roman"/>
                          <a:cs typeface="Times New Roman"/>
                          <a:sym typeface="Times New Roman"/>
                        </a:rPr>
                        <a:t> </a:t>
                      </a:r>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Times New Roman"/>
                          <a:ea typeface="Times New Roman"/>
                          <a:cs typeface="Times New Roman"/>
                          <a:sym typeface="Times New Roman"/>
                        </a:rPr>
                        <a:t> </a:t>
                      </a:r>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Times New Roman"/>
                          <a:ea typeface="Times New Roman"/>
                          <a:cs typeface="Times New Roman"/>
                          <a:sym typeface="Times New Roman"/>
                        </a:rPr>
                        <a:t> </a:t>
                      </a:r>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Times New Roman"/>
                          <a:ea typeface="Times New Roman"/>
                          <a:cs typeface="Times New Roman"/>
                          <a:sym typeface="Times New Roman"/>
                        </a:rPr>
                        <a:t> </a:t>
                      </a:r>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Times New Roman"/>
                          <a:ea typeface="Times New Roman"/>
                          <a:cs typeface="Times New Roman"/>
                          <a:sym typeface="Times New Roman"/>
                        </a:rPr>
                        <a:t> </a:t>
                      </a:r>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Times New Roman"/>
                          <a:ea typeface="Times New Roman"/>
                          <a:cs typeface="Times New Roman"/>
                          <a:sym typeface="Times New Roman"/>
                        </a:rPr>
                        <a:t> </a:t>
                      </a:r>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Times New Roman"/>
                          <a:ea typeface="Times New Roman"/>
                          <a:cs typeface="Times New Roman"/>
                          <a:sym typeface="Times New Roman"/>
                        </a:rPr>
                        <a:t> </a:t>
                      </a:r>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Times New Roman"/>
                          <a:ea typeface="Times New Roman"/>
                          <a:cs typeface="Times New Roman"/>
                          <a:sym typeface="Times New Roman"/>
                        </a:rPr>
                        <a:t> </a:t>
                      </a:r>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Times New Roman"/>
                          <a:ea typeface="Times New Roman"/>
                          <a:cs typeface="Times New Roman"/>
                          <a:sym typeface="Times New Roman"/>
                        </a:rPr>
                        <a:t> </a:t>
                      </a:r>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1"/>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Marquart</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Cerritos</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123,058</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1997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$5.7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$1.4</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1999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$7.4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46.7%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2.2x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Valley Boulevard</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City of Industry</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253,850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1997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$9.5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$0.5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1999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$13.2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198.9%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8.9x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Mid County Tech Center</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Downey</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407,732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1998</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$15.0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$20.5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$5.5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116.0%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4.7x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Sorenson Drive</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Santa Fe Springs</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151,618</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1998</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$8.3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1999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$11.5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295.9%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4.0x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Sally Place</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Fullerton</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201,197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1998</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$8.2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1999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$11.5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326.5%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4.3x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6</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Crescent Corporate Center</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Anaheim</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263,344</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1998</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$18.7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$6.9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2004</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$29.1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6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$18.3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32.1%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3.6x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Reservoir Distribution Center</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Pomona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110,250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1999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$0.7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2015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$11.4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16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$11.9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31.6%</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17.6x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8</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O'Donnell Torrance</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Torrance</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380,000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$17.9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$0.0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$33.9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$14.5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200.6%</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9"/>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MCBC</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Santa Fe Springs</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360,233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$15.8</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$11.0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2012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$19.9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12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381.7%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1.3x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0"/>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SFS Norwalk</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Santa Fe Springs</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54,000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$0.7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$4.1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173.2%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2.7x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1"/>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O'Donnell Anaheim I</a:t>
                      </a:r>
                      <a:r>
                        <a:rPr lang="en-US" sz="800" u="none" strike="noStrike" cap="none" baseline="30000">
                          <a:solidFill>
                            <a:schemeClr val="accent6"/>
                          </a:solidFill>
                        </a:rPr>
                        <a:t>(1)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Anaheim</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192,785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$17.1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Owned</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1800"/>
                        <a:buFont typeface="Calibri"/>
                        <a:buNone/>
                      </a:pPr>
                      <a:endParaRPr sz="800" u="none" strike="noStrike" cap="none">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1800"/>
                        <a:buFont typeface="Calibri"/>
                        <a:buNone/>
                      </a:pPr>
                      <a:endParaRPr sz="800" u="none" strike="noStrike" cap="none">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1800"/>
                        <a:buFont typeface="Calibri"/>
                        <a:buNone/>
                      </a:pPr>
                      <a:endParaRPr sz="800" u="none" strike="noStrike" cap="none">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1800"/>
                        <a:buFont typeface="Calibri"/>
                        <a:buNone/>
                      </a:pPr>
                      <a:endParaRPr sz="800" u="none" strike="noStrike" cap="none">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1800"/>
                        <a:buFont typeface="Calibri"/>
                        <a:buNone/>
                      </a:pPr>
                      <a:endParaRPr sz="800" u="none" strike="noStrike" cap="none">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2"/>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Glendora Technology Center</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Glendora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84,053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$7.7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$1.4</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2004</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$10.4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87.7%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3.2x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3"/>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Norwalk Boulevard Yard</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Santa Fe Springs</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58,990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2015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$7.2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12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$5.7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6.2x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4"/>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14</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Pomona Bonita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Santa Fe Springs</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160,000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2004</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$7.9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2010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$14.4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6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170.1%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4.8x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5"/>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Acacia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Fullerton</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51,197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2004</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$1.4</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2006</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$4.4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32.7%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6"/>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16</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Hall Road Business Center</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Downey</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CA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147,500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$0.8</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2006</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$9.6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$5.2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636.3%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7.9x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7"/>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2426 South 7th Street</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Phoenix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AZ</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60,450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2015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2017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$5.3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37.8%</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1.8x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8"/>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18</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Malone Distribution Center</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Memphis</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TN</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382,500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2016</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$10.5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2019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$12.0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18.9%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1.6x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9"/>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201 Elizabeth</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Bordentown</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NJ</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275,631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2016</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$6.0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2022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$60.0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6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$41.9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44.3%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7.0x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20"/>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2209 Sulphur Road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Baltimore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MD</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313,000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2017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$6.4</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2021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$25.6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$5.1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1.8x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21"/>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1908 &amp; 1950 Stout Field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Indianapolis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IN</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166,274</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2018</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$9.2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2024</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$12.2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6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19.3%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2.4x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22"/>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4310 Stout Field</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Indianapolis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IN</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263,230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2019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$9.7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$3.7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2025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$15.8</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6</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$7.1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24.2%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2.9x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23"/>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Hialeah Last Mile</a:t>
                      </a:r>
                      <a:r>
                        <a:rPr lang="en-US" sz="800" u="none" strike="noStrike" cap="none" baseline="30000">
                          <a:solidFill>
                            <a:schemeClr val="accent6"/>
                          </a:solidFill>
                        </a:rPr>
                        <a:t>(1)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Miami</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FL</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76,227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2020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$15.6</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$4.0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Owned</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1800"/>
                        <a:buFont typeface="Calibri"/>
                        <a:buNone/>
                      </a:pPr>
                      <a:endParaRPr sz="800" u="none" strike="noStrike" cap="none">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1800"/>
                        <a:buFont typeface="Calibri"/>
                        <a:buNone/>
                      </a:pPr>
                      <a:endParaRPr sz="800" u="none" strike="noStrike" cap="none">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1800"/>
                        <a:buFont typeface="Calibri"/>
                        <a:buNone/>
                      </a:pPr>
                      <a:endParaRPr sz="800" u="none" strike="noStrike" cap="none">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1800"/>
                        <a:buFont typeface="Calibri"/>
                        <a:buNone/>
                      </a:pPr>
                      <a:endParaRPr sz="800" u="none" strike="noStrike" cap="none">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1800"/>
                        <a:buFont typeface="Calibri"/>
                        <a:buNone/>
                      </a:pPr>
                      <a:endParaRPr sz="800" u="none" strike="noStrike" cap="none">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24"/>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24</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52 Locke Avenue</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Swedesboro</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NJ</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207,500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2020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$14.6</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$5.7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2022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$26.5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$15.9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127.4%</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2.8x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25"/>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Bold  |  A-1</a:t>
                      </a:r>
                      <a:r>
                        <a:rPr lang="en-US" sz="800" u="none" strike="noStrike" cap="none" baseline="30000">
                          <a:solidFill>
                            <a:schemeClr val="accent6"/>
                          </a:solidFill>
                        </a:rPr>
                        <a:t>(1)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Miami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FL</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116,173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2021</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$20.6</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$8.3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Owned</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1800"/>
                        <a:buFont typeface="Calibri"/>
                        <a:buNone/>
                      </a:pPr>
                      <a:endParaRPr sz="800" u="none" strike="noStrike" cap="none">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1800"/>
                        <a:buFont typeface="Calibri"/>
                        <a:buNone/>
                      </a:pPr>
                      <a:endParaRPr sz="800" u="none" strike="noStrike" cap="none">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1800"/>
                        <a:buFont typeface="Calibri"/>
                        <a:buNone/>
                      </a:pPr>
                      <a:endParaRPr sz="800" u="none" strike="noStrike" cap="none">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1800"/>
                        <a:buFont typeface="Calibri"/>
                        <a:buNone/>
                      </a:pPr>
                      <a:endParaRPr sz="800" u="none" strike="noStrike" cap="none">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1800"/>
                        <a:buFont typeface="Calibri"/>
                        <a:buNone/>
                      </a:pPr>
                      <a:endParaRPr sz="800" u="none" strike="noStrike" cap="none">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26"/>
                  </a:ext>
                </a:extLst>
              </a:tr>
              <a:tr h="145878">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26</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North Dade Portfolio</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Opa-Locka</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FL</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142,415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2022</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$22.7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$10.0</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2023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$24.7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$2.7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16.7%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rPr>
                        <a:t>1.3x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27"/>
                  </a:ext>
                </a:extLst>
              </a:tr>
              <a:tr h="145878">
                <a:tc gridSpan="2">
                  <a:txBody>
                    <a:bodyPr/>
                    <a:lstStyle/>
                    <a:p>
                      <a:pPr marL="0" marR="0" lvl="0" indent="0" algn="l"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Times New Roman"/>
                          <a:ea typeface="Times New Roman"/>
                          <a:cs typeface="Times New Roman"/>
                          <a:sym typeface="Times New Roman"/>
                        </a:rPr>
                        <a:t>Subtotal/</a:t>
                      </a:r>
                      <a:r>
                        <a:rPr lang="en-US" sz="800" b="1" u="none" strike="noStrike" cap="none" err="1">
                          <a:solidFill>
                            <a:schemeClr val="accent6"/>
                          </a:solidFill>
                          <a:latin typeface="Times New Roman"/>
                          <a:ea typeface="Times New Roman"/>
                          <a:cs typeface="Times New Roman"/>
                          <a:sym typeface="Times New Roman"/>
                        </a:rPr>
                        <a:t>Wtd</a:t>
                      </a:r>
                      <a:r>
                        <a:rPr lang="en-US" sz="800" b="1" u="none" strike="noStrike" cap="none">
                          <a:solidFill>
                            <a:schemeClr val="accent6"/>
                          </a:solidFill>
                          <a:latin typeface="Times New Roman"/>
                          <a:ea typeface="Times New Roman"/>
                          <a:cs typeface="Times New Roman"/>
                          <a:sym typeface="Times New Roman"/>
                        </a:rPr>
                        <a:t>. Average</a:t>
                      </a:r>
                      <a:endParaRPr sz="800">
                        <a:solidFill>
                          <a:schemeClr val="accent6"/>
                        </a:solidFill>
                      </a:endParaRPr>
                    </a:p>
                  </a:txBody>
                  <a:tcPr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Times New Roman"/>
                          <a:ea typeface="Times New Roman"/>
                          <a:cs typeface="Times New Roman"/>
                          <a:sym typeface="Times New Roman"/>
                        </a:rPr>
                        <a:t>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Times New Roman"/>
                          <a:ea typeface="Times New Roman"/>
                          <a:cs typeface="Times New Roman"/>
                          <a:sym typeface="Times New Roman"/>
                        </a:rPr>
                        <a:t>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Times New Roman"/>
                          <a:ea typeface="Times New Roman"/>
                          <a:cs typeface="Times New Roman"/>
                          <a:sym typeface="Times New Roman"/>
                        </a:rPr>
                        <a:t>5,003,207</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Times New Roman"/>
                          <a:ea typeface="Times New Roman"/>
                          <a:cs typeface="Times New Roman"/>
                          <a:sym typeface="Times New Roman"/>
                        </a:rPr>
                        <a:t>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Times New Roman"/>
                          <a:ea typeface="Times New Roman"/>
                          <a:cs typeface="Times New Roman"/>
                          <a:sym typeface="Times New Roman"/>
                        </a:rPr>
                        <a:t>$296.9</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Times New Roman"/>
                          <a:ea typeface="Times New Roman"/>
                          <a:cs typeface="Times New Roman"/>
                          <a:sym typeface="Times New Roman"/>
                        </a:rPr>
                        <a:t>$84.8</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Times New Roman"/>
                          <a:ea typeface="Times New Roman"/>
                          <a:cs typeface="Times New Roman"/>
                          <a:sym typeface="Times New Roman"/>
                        </a:rPr>
                        <a:t> </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Times New Roman"/>
                          <a:ea typeface="Times New Roman"/>
                          <a:cs typeface="Times New Roman"/>
                          <a:sym typeface="Times New Roman"/>
                        </a:rPr>
                        <a:t>$390.5</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Times New Roman"/>
                          <a:ea typeface="Times New Roman"/>
                          <a:cs typeface="Times New Roman"/>
                          <a:sym typeface="Times New Roman"/>
                        </a:rPr>
                        <a:t>4.3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Times New Roman"/>
                          <a:ea typeface="Times New Roman"/>
                          <a:cs typeface="Times New Roman"/>
                          <a:sym typeface="Times New Roman"/>
                        </a:rPr>
                        <a:t>$165.6</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b="1" u="none" strike="noStrike" cap="none">
                          <a:solidFill>
                            <a:schemeClr val="accent6"/>
                          </a:solidFill>
                        </a:rPr>
                        <a:t>133%</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b="1" u="none" strike="noStrike" cap="none">
                          <a:solidFill>
                            <a:schemeClr val="accent6"/>
                          </a:solidFill>
                        </a:rPr>
                        <a:t>3.0x</a:t>
                      </a:r>
                      <a:endParaRPr sz="800">
                        <a:solidFill>
                          <a:schemeClr val="accent6"/>
                        </a:solidFill>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28"/>
                  </a:ext>
                </a:extLst>
              </a:tr>
            </a:tbl>
          </a:graphicData>
        </a:graphic>
      </p:graphicFrame>
      <p:sp>
        <p:nvSpPr>
          <p:cNvPr id="6" name="Google Shape;1142;p42">
            <a:extLst>
              <a:ext uri="{FF2B5EF4-FFF2-40B4-BE49-F238E27FC236}">
                <a16:creationId xmlns:a16="http://schemas.microsoft.com/office/drawing/2014/main" id="{355A44D7-DAA2-E6FF-EDBF-4AC4103653A3}"/>
              </a:ext>
            </a:extLst>
          </p:cNvPr>
          <p:cNvSpPr txBox="1"/>
          <p:nvPr/>
        </p:nvSpPr>
        <p:spPr>
          <a:xfrm>
            <a:off x="408144" y="5641657"/>
            <a:ext cx="11375700" cy="492443"/>
          </a:xfrm>
          <a:prstGeom prst="rect">
            <a:avLst/>
          </a:prstGeom>
          <a:noFill/>
          <a:ln>
            <a:noFill/>
          </a:ln>
        </p:spPr>
        <p:txBody>
          <a:bodyPr spcFirstLastPara="1" wrap="square" lIns="0" tIns="0" rIns="0" bIns="0" anchor="t" anchorCtr="0">
            <a:spAutoFit/>
          </a:bodyPr>
          <a:lstStyle/>
          <a:p>
            <a:pPr marL="1270" marR="5080" lvl="0" indent="10794" algn="just" rtl="0">
              <a:lnSpc>
                <a:spcPct val="100000"/>
              </a:lnSpc>
              <a:spcBef>
                <a:spcPts val="0"/>
              </a:spcBef>
              <a:spcAft>
                <a:spcPts val="0"/>
              </a:spcAft>
              <a:buClr>
                <a:srgbClr val="000000"/>
              </a:buClr>
              <a:buSzPts val="900"/>
              <a:buFont typeface="Arial"/>
              <a:buNone/>
            </a:pPr>
            <a:r>
              <a:rPr lang="en-US" sz="800" b="0" i="0" u="none" strike="noStrike" cap="none">
                <a:solidFill>
                  <a:srgbClr val="000000"/>
                </a:solidFill>
                <a:ea typeface="Arial"/>
                <a:cs typeface="Arial"/>
                <a:sym typeface="Arial"/>
              </a:rPr>
              <a:t>The foregoing chart provides information regarding the historical performance of prior real estate investments made by The O’Donnell Group, Inc. or its affiliates. The performance of properties previously purchased, operated and/or sold by The O’Donnell Group, Inc. or its affiliates resulted from the unique characteristics of those properties and is not an indication or representation of performance that can be expected from future investments. The future investment’s actual results will likely differ materially from the results described above. Accordingly, the foregoing information should not be relied upon in connection with a decision whether to invest with The O’Donnell Group, Inc. or its affiliates. Past performance is no guarantee of future results. </a:t>
            </a:r>
            <a:r>
              <a:rPr lang="en-US" sz="800" b="0" i="0" u="none" strike="noStrike" cap="none" baseline="30000">
                <a:solidFill>
                  <a:srgbClr val="000000"/>
                </a:solidFill>
                <a:ea typeface="Arial"/>
                <a:cs typeface="Arial"/>
                <a:sym typeface="Arial"/>
              </a:rPr>
              <a:t>(1) </a:t>
            </a:r>
            <a:r>
              <a:rPr lang="en-US" sz="800" b="0" i="0" u="none" strike="noStrike" cap="none">
                <a:solidFill>
                  <a:srgbClr val="000000"/>
                </a:solidFill>
                <a:ea typeface="Arial"/>
                <a:cs typeface="Arial"/>
                <a:sym typeface="Arial"/>
              </a:rPr>
              <a:t>Properties that are owned. </a:t>
            </a:r>
            <a:r>
              <a:rPr lang="en-US" sz="800" b="0" i="0" u="none" strike="noStrike" cap="none" baseline="30000">
                <a:solidFill>
                  <a:srgbClr val="000000"/>
                </a:solidFill>
                <a:ea typeface="Arial"/>
                <a:cs typeface="Arial"/>
                <a:sym typeface="Arial"/>
              </a:rPr>
              <a:t>(2) </a:t>
            </a:r>
            <a:r>
              <a:rPr lang="en-US" sz="800" b="0" i="0" u="none" strike="noStrike" cap="none">
                <a:solidFill>
                  <a:srgbClr val="000000"/>
                </a:solidFill>
                <a:ea typeface="Arial"/>
                <a:cs typeface="Arial"/>
                <a:sym typeface="Arial"/>
              </a:rPr>
              <a:t>Equity Multiple = (Total Equity Investment + Total Proceeds) / Total Equity Investment.</a:t>
            </a:r>
            <a:endParaRPr sz="1200"/>
          </a:p>
        </p:txBody>
      </p:sp>
      <p:sp>
        <p:nvSpPr>
          <p:cNvPr id="12" name="Rectangle 11">
            <a:extLst>
              <a:ext uri="{FF2B5EF4-FFF2-40B4-BE49-F238E27FC236}">
                <a16:creationId xmlns:a16="http://schemas.microsoft.com/office/drawing/2014/main" id="{9FC2F72E-3B56-4D8C-42BC-B3EC74D226EC}"/>
              </a:ext>
            </a:extLst>
          </p:cNvPr>
          <p:cNvSpPr>
            <a:spLocks/>
          </p:cNvSpPr>
          <p:nvPr/>
        </p:nvSpPr>
        <p:spPr>
          <a:xfrm>
            <a:off x="10005060" y="5326380"/>
            <a:ext cx="845344" cy="160032"/>
          </a:xfrm>
          <a:prstGeom prst="rect">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06E1680-099A-F6DF-AB36-E88C0D06A5A7}"/>
              </a:ext>
            </a:extLst>
          </p:cNvPr>
          <p:cNvSpPr>
            <a:spLocks/>
          </p:cNvSpPr>
          <p:nvPr/>
        </p:nvSpPr>
        <p:spPr>
          <a:xfrm>
            <a:off x="10900912" y="5326380"/>
            <a:ext cx="845344" cy="160032"/>
          </a:xfrm>
          <a:prstGeom prst="rect">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4112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31E53-4F5E-BE9E-1B09-155E13B44CC4}"/>
            </a:ext>
          </a:extLst>
        </p:cNvPr>
        <p:cNvGrpSpPr/>
        <p:nvPr/>
      </p:nvGrpSpPr>
      <p:grpSpPr>
        <a:xfrm>
          <a:off x="0" y="0"/>
          <a:ext cx="0" cy="0"/>
          <a:chOff x="0" y="0"/>
          <a:chExt cx="0" cy="0"/>
        </a:xfrm>
      </p:grpSpPr>
      <p:pic>
        <p:nvPicPr>
          <p:cNvPr id="7" name="Picture 6" descr="A building with doors and a parking lot&#10;&#10;Description automatically generated">
            <a:extLst>
              <a:ext uri="{FF2B5EF4-FFF2-40B4-BE49-F238E27FC236}">
                <a16:creationId xmlns:a16="http://schemas.microsoft.com/office/drawing/2014/main" id="{2EF193F2-FB06-B72E-5211-346D5E49E177}"/>
              </a:ext>
            </a:extLst>
          </p:cNvPr>
          <p:cNvPicPr>
            <a:picLocks noChangeAspect="1"/>
          </p:cNvPicPr>
          <p:nvPr/>
        </p:nvPicPr>
        <p:blipFill>
          <a:blip r:embed="rId2" cstate="screen">
            <a:alphaModFix amt="12000"/>
            <a:extLst>
              <a:ext uri="{BEBA8EAE-BF5A-486C-A8C5-ECC9F3942E4B}">
                <a14:imgProps xmlns:a14="http://schemas.microsoft.com/office/drawing/2010/main">
                  <a14:imgLayer r:embed="rId3">
                    <a14:imgEffect>
                      <a14:saturation sat="0"/>
                    </a14:imgEffect>
                    <a14:imgEffect>
                      <a14:brightnessContrast bright="40000"/>
                    </a14:imgEffect>
                  </a14:imgLayer>
                </a14:imgProps>
              </a:ext>
              <a:ext uri="{28A0092B-C50C-407E-A947-70E740481C1C}">
                <a14:useLocalDpi xmlns:a14="http://schemas.microsoft.com/office/drawing/2010/main"/>
              </a:ext>
            </a:extLst>
          </a:blip>
          <a:srcRect/>
          <a:stretch/>
        </p:blipFill>
        <p:spPr>
          <a:xfrm>
            <a:off x="0" y="-1"/>
            <a:ext cx="12192000" cy="3513139"/>
          </a:xfrm>
          <a:prstGeom prst="rect">
            <a:avLst/>
          </a:prstGeom>
        </p:spPr>
      </p:pic>
      <p:sp>
        <p:nvSpPr>
          <p:cNvPr id="3" name="Title 2">
            <a:extLst>
              <a:ext uri="{FF2B5EF4-FFF2-40B4-BE49-F238E27FC236}">
                <a16:creationId xmlns:a16="http://schemas.microsoft.com/office/drawing/2014/main" id="{FB1B86E0-5455-1C55-9206-0CC8A10D53A3}"/>
              </a:ext>
            </a:extLst>
          </p:cNvPr>
          <p:cNvSpPr>
            <a:spLocks noGrp="1"/>
          </p:cNvSpPr>
          <p:nvPr>
            <p:ph type="title"/>
          </p:nvPr>
        </p:nvSpPr>
        <p:spPr/>
        <p:txBody>
          <a:bodyPr/>
          <a:lstStyle/>
          <a:p>
            <a:r>
              <a:rPr lang="en-US"/>
              <a:t>Long-Term Hold Value Creation Scenario</a:t>
            </a:r>
          </a:p>
        </p:txBody>
      </p:sp>
      <p:sp>
        <p:nvSpPr>
          <p:cNvPr id="2" name="Text Placeholder 1">
            <a:extLst>
              <a:ext uri="{FF2B5EF4-FFF2-40B4-BE49-F238E27FC236}">
                <a16:creationId xmlns:a16="http://schemas.microsoft.com/office/drawing/2014/main" id="{32621CB6-68AC-9F2E-3C5E-4C1E6FA0D6FF}"/>
              </a:ext>
            </a:extLst>
          </p:cNvPr>
          <p:cNvSpPr>
            <a:spLocks noGrp="1"/>
          </p:cNvSpPr>
          <p:nvPr>
            <p:ph type="body" sz="quarter" idx="11"/>
          </p:nvPr>
        </p:nvSpPr>
        <p:spPr>
          <a:xfrm>
            <a:off x="411479" y="900567"/>
            <a:ext cx="11369047" cy="279757"/>
          </a:xfrm>
        </p:spPr>
        <p:txBody>
          <a:bodyPr/>
          <a:lstStyle/>
          <a:p>
            <a:r>
              <a:rPr lang="en-US"/>
              <a:t>(Returns if held since 1996 and sold today)</a:t>
            </a:r>
          </a:p>
        </p:txBody>
      </p:sp>
      <p:graphicFrame>
        <p:nvGraphicFramePr>
          <p:cNvPr id="8" name="Google Shape;1158;p43">
            <a:extLst>
              <a:ext uri="{FF2B5EF4-FFF2-40B4-BE49-F238E27FC236}">
                <a16:creationId xmlns:a16="http://schemas.microsoft.com/office/drawing/2014/main" id="{E720718B-A33B-DF0A-0295-A6141EB811E2}"/>
              </a:ext>
            </a:extLst>
          </p:cNvPr>
          <p:cNvGraphicFramePr/>
          <p:nvPr>
            <p:extLst>
              <p:ext uri="{D42A27DB-BD31-4B8C-83A1-F6EECF244321}">
                <p14:modId xmlns:p14="http://schemas.microsoft.com/office/powerpoint/2010/main" val="874196546"/>
              </p:ext>
            </p:extLst>
          </p:nvPr>
        </p:nvGraphicFramePr>
        <p:xfrm>
          <a:off x="401638" y="1406524"/>
          <a:ext cx="11395127" cy="4107329"/>
        </p:xfrm>
        <a:graphic>
          <a:graphicData uri="http://schemas.openxmlformats.org/drawingml/2006/table">
            <a:tbl>
              <a:tblPr>
                <a:noFill/>
              </a:tblPr>
              <a:tblGrid>
                <a:gridCol w="201528">
                  <a:extLst>
                    <a:ext uri="{9D8B030D-6E8A-4147-A177-3AD203B41FA5}">
                      <a16:colId xmlns:a16="http://schemas.microsoft.com/office/drawing/2014/main" val="20000"/>
                    </a:ext>
                  </a:extLst>
                </a:gridCol>
                <a:gridCol w="1363259">
                  <a:extLst>
                    <a:ext uri="{9D8B030D-6E8A-4147-A177-3AD203B41FA5}">
                      <a16:colId xmlns:a16="http://schemas.microsoft.com/office/drawing/2014/main" val="20001"/>
                    </a:ext>
                  </a:extLst>
                </a:gridCol>
                <a:gridCol w="1333911">
                  <a:extLst>
                    <a:ext uri="{9D8B030D-6E8A-4147-A177-3AD203B41FA5}">
                      <a16:colId xmlns:a16="http://schemas.microsoft.com/office/drawing/2014/main" val="20002"/>
                    </a:ext>
                  </a:extLst>
                </a:gridCol>
                <a:gridCol w="892515">
                  <a:extLst>
                    <a:ext uri="{9D8B030D-6E8A-4147-A177-3AD203B41FA5}">
                      <a16:colId xmlns:a16="http://schemas.microsoft.com/office/drawing/2014/main" val="20003"/>
                    </a:ext>
                  </a:extLst>
                </a:gridCol>
                <a:gridCol w="849049">
                  <a:extLst>
                    <a:ext uri="{9D8B030D-6E8A-4147-A177-3AD203B41FA5}">
                      <a16:colId xmlns:a16="http://schemas.microsoft.com/office/drawing/2014/main" val="20004"/>
                    </a:ext>
                  </a:extLst>
                </a:gridCol>
                <a:gridCol w="1167058">
                  <a:extLst>
                    <a:ext uri="{9D8B030D-6E8A-4147-A177-3AD203B41FA5}">
                      <a16:colId xmlns:a16="http://schemas.microsoft.com/office/drawing/2014/main" val="20005"/>
                    </a:ext>
                  </a:extLst>
                </a:gridCol>
                <a:gridCol w="1389281">
                  <a:extLst>
                    <a:ext uri="{9D8B030D-6E8A-4147-A177-3AD203B41FA5}">
                      <a16:colId xmlns:a16="http://schemas.microsoft.com/office/drawing/2014/main" val="20006"/>
                    </a:ext>
                  </a:extLst>
                </a:gridCol>
                <a:gridCol w="1163369">
                  <a:extLst>
                    <a:ext uri="{9D8B030D-6E8A-4147-A177-3AD203B41FA5}">
                      <a16:colId xmlns:a16="http://schemas.microsoft.com/office/drawing/2014/main" val="20007"/>
                    </a:ext>
                  </a:extLst>
                </a:gridCol>
                <a:gridCol w="851328">
                  <a:extLst>
                    <a:ext uri="{9D8B030D-6E8A-4147-A177-3AD203B41FA5}">
                      <a16:colId xmlns:a16="http://schemas.microsoft.com/office/drawing/2014/main" val="20008"/>
                    </a:ext>
                  </a:extLst>
                </a:gridCol>
                <a:gridCol w="1226976">
                  <a:extLst>
                    <a:ext uri="{9D8B030D-6E8A-4147-A177-3AD203B41FA5}">
                      <a16:colId xmlns:a16="http://schemas.microsoft.com/office/drawing/2014/main" val="20009"/>
                    </a:ext>
                  </a:extLst>
                </a:gridCol>
                <a:gridCol w="956853">
                  <a:extLst>
                    <a:ext uri="{9D8B030D-6E8A-4147-A177-3AD203B41FA5}">
                      <a16:colId xmlns:a16="http://schemas.microsoft.com/office/drawing/2014/main" val="20010"/>
                    </a:ext>
                  </a:extLst>
                </a:gridCol>
              </a:tblGrid>
              <a:tr h="343493">
                <a:tc gridSpan="2">
                  <a:txBody>
                    <a:bodyPr/>
                    <a:lstStyle/>
                    <a:p>
                      <a:pPr marL="0" marR="0" lvl="0" indent="0" algn="l" rtl="0">
                        <a:lnSpc>
                          <a:spcPct val="100000"/>
                        </a:lnSpc>
                        <a:spcBef>
                          <a:spcPts val="0"/>
                        </a:spcBef>
                        <a:spcAft>
                          <a:spcPts val="0"/>
                        </a:spcAft>
                        <a:buClr>
                          <a:srgbClr val="FFFFFF"/>
                        </a:buClr>
                        <a:buSzPts val="900"/>
                        <a:buFont typeface="Calibri"/>
                        <a:buNone/>
                      </a:pPr>
                      <a:r>
                        <a:rPr lang="en-US" sz="800" b="1" u="none" strike="noStrike" cap="none">
                          <a:solidFill>
                            <a:srgbClr val="FFFFFF"/>
                          </a:solidFill>
                          <a:latin typeface="+mn-lt"/>
                        </a:rPr>
                        <a:t>Property</a:t>
                      </a:r>
                      <a:endParaRPr sz="800" b="1">
                        <a:latin typeface="+mn-lt"/>
                      </a:endParaRPr>
                    </a:p>
                  </a:txBody>
                  <a:tcPr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rgbClr val="FFFFFF"/>
                          </a:solidFill>
                          <a:latin typeface="+mn-lt"/>
                        </a:rPr>
                        <a:t>City</a:t>
                      </a:r>
                      <a:endParaRPr sz="800" b="1">
                        <a:latin typeface="+mn-lt"/>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rgbClr val="FFFFFF"/>
                          </a:solidFill>
                          <a:latin typeface="+mn-lt"/>
                        </a:rPr>
                        <a:t>State</a:t>
                      </a:r>
                      <a:endParaRPr sz="800" b="1">
                        <a:latin typeface="+mn-lt"/>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rgbClr val="FFFFFF"/>
                          </a:solidFill>
                          <a:latin typeface="+mn-lt"/>
                        </a:rPr>
                        <a:t>SF</a:t>
                      </a:r>
                      <a:endParaRPr sz="800" b="1">
                        <a:latin typeface="+mn-lt"/>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rgbClr val="FFFFFF"/>
                          </a:solidFill>
                          <a:latin typeface="+mn-lt"/>
                        </a:rPr>
                        <a:t>Investment Year</a:t>
                      </a:r>
                      <a:endParaRPr sz="800" b="1">
                        <a:latin typeface="+mn-lt"/>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rgbClr val="FFFFFF"/>
                          </a:solidFill>
                          <a:latin typeface="+mn-lt"/>
                        </a:rPr>
                        <a:t>Total Project Cost ($MM)</a:t>
                      </a:r>
                      <a:endParaRPr sz="800" b="1">
                        <a:latin typeface="+mn-lt"/>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rgbClr val="FFFFFF"/>
                          </a:solidFill>
                          <a:latin typeface="+mn-lt"/>
                        </a:rPr>
                        <a:t>Total Equity  Investment</a:t>
                      </a:r>
                      <a:br>
                        <a:rPr lang="en-US" sz="800" b="1" u="none" strike="noStrike" cap="none">
                          <a:solidFill>
                            <a:srgbClr val="FFFFFF"/>
                          </a:solidFill>
                          <a:latin typeface="+mn-lt"/>
                        </a:rPr>
                      </a:br>
                      <a:r>
                        <a:rPr lang="en-US" sz="800" b="1" u="none" strike="noStrike" cap="none">
                          <a:solidFill>
                            <a:srgbClr val="FFFFFF"/>
                          </a:solidFill>
                          <a:latin typeface="+mn-lt"/>
                        </a:rPr>
                        <a:t> ($MM)</a:t>
                      </a:r>
                      <a:endParaRPr sz="800" b="1">
                        <a:latin typeface="+mn-lt"/>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rgbClr val="FFFFFF"/>
                          </a:solidFill>
                          <a:latin typeface="+mn-lt"/>
                        </a:rPr>
                        <a:t>2024 Valuation ($MM)</a:t>
                      </a:r>
                      <a:endParaRPr sz="800" b="1">
                        <a:latin typeface="+mn-lt"/>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US" sz="800" b="1" u="none" strike="noStrike" cap="none">
                          <a:solidFill>
                            <a:srgbClr val="FFFFFF"/>
                          </a:solidFill>
                          <a:latin typeface="+mn-lt"/>
                        </a:rPr>
                        <a:t>Potential Proceeds ($MM)</a:t>
                      </a:r>
                      <a:endParaRPr sz="800" b="1">
                        <a:latin typeface="+mn-lt"/>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tc>
                  <a:txBody>
                    <a:bodyPr/>
                    <a:lstStyle/>
                    <a:p>
                      <a:pPr marL="0" marR="73660" lvl="0" indent="0" algn="ctr" rtl="0">
                        <a:lnSpc>
                          <a:spcPct val="100000"/>
                        </a:lnSpc>
                        <a:spcBef>
                          <a:spcPts val="0"/>
                        </a:spcBef>
                        <a:spcAft>
                          <a:spcPts val="0"/>
                        </a:spcAft>
                        <a:buClr>
                          <a:srgbClr val="FFFFFF"/>
                        </a:buClr>
                        <a:buSzPts val="900"/>
                        <a:buFont typeface="Calibri"/>
                        <a:buNone/>
                      </a:pPr>
                      <a:r>
                        <a:rPr lang="en-US" sz="800" b="1" u="none" strike="noStrike" cap="none">
                          <a:solidFill>
                            <a:srgbClr val="FFFFFF"/>
                          </a:solidFill>
                          <a:latin typeface="+mn-lt"/>
                        </a:rPr>
                        <a:t>Equity  Multiple</a:t>
                      </a:r>
                      <a:endParaRPr sz="800" b="1">
                        <a:latin typeface="+mn-lt"/>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120822">
                <a:tc gridSpan="2">
                  <a:txBody>
                    <a:bodyPr/>
                    <a:lstStyle/>
                    <a:p>
                      <a:pPr marL="0" marR="0" lvl="0" indent="0" algn="l" rtl="0">
                        <a:lnSpc>
                          <a:spcPct val="100000"/>
                        </a:lnSpc>
                        <a:spcBef>
                          <a:spcPts val="0"/>
                        </a:spcBef>
                        <a:spcAft>
                          <a:spcPts val="0"/>
                        </a:spcAft>
                        <a:buClr>
                          <a:srgbClr val="FFFFFF"/>
                        </a:buClr>
                        <a:buSzPts val="800"/>
                        <a:buFont typeface="Calibri"/>
                        <a:buNone/>
                      </a:pPr>
                      <a:r>
                        <a:rPr lang="en-US" sz="800" b="1" u="none" strike="noStrike" cap="none">
                          <a:solidFill>
                            <a:srgbClr val="FFFFFF"/>
                          </a:solidFill>
                          <a:latin typeface="+mn-lt"/>
                        </a:rPr>
                        <a:t>Track Record</a:t>
                      </a:r>
                      <a:endParaRPr sz="800">
                        <a:latin typeface="+mn-lt"/>
                      </a:endParaRPr>
                    </a:p>
                  </a:txBody>
                  <a:tcPr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mn-lt"/>
                          <a:ea typeface="Times New Roman"/>
                          <a:cs typeface="Times New Roman"/>
                          <a:sym typeface="Times New Roman"/>
                        </a:rPr>
                        <a:t> </a:t>
                      </a:r>
                      <a:endParaRPr sz="800">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mn-lt"/>
                          <a:ea typeface="Times New Roman"/>
                          <a:cs typeface="Times New Roman"/>
                          <a:sym typeface="Times New Roman"/>
                        </a:rPr>
                        <a:t> </a:t>
                      </a:r>
                      <a:endParaRPr sz="800">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mn-lt"/>
                          <a:ea typeface="Times New Roman"/>
                          <a:cs typeface="Times New Roman"/>
                          <a:sym typeface="Times New Roman"/>
                        </a:rPr>
                        <a:t> </a:t>
                      </a:r>
                      <a:endParaRPr sz="800">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mn-lt"/>
                          <a:ea typeface="Times New Roman"/>
                          <a:cs typeface="Times New Roman"/>
                          <a:sym typeface="Times New Roman"/>
                        </a:rPr>
                        <a:t> </a:t>
                      </a:r>
                      <a:endParaRPr sz="800">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mn-lt"/>
                          <a:ea typeface="Times New Roman"/>
                          <a:cs typeface="Times New Roman"/>
                          <a:sym typeface="Times New Roman"/>
                        </a:rPr>
                        <a:t> </a:t>
                      </a:r>
                      <a:endParaRPr sz="800">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mn-lt"/>
                          <a:ea typeface="Times New Roman"/>
                          <a:cs typeface="Times New Roman"/>
                          <a:sym typeface="Times New Roman"/>
                        </a:rPr>
                        <a:t> </a:t>
                      </a:r>
                      <a:endParaRPr sz="800">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mn-lt"/>
                          <a:ea typeface="Times New Roman"/>
                          <a:cs typeface="Times New Roman"/>
                          <a:sym typeface="Times New Roman"/>
                        </a:rPr>
                        <a:t> </a:t>
                      </a:r>
                      <a:endParaRPr sz="800">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mn-lt"/>
                          <a:ea typeface="Times New Roman"/>
                          <a:cs typeface="Times New Roman"/>
                          <a:sym typeface="Times New Roman"/>
                        </a:rPr>
                        <a:t> </a:t>
                      </a:r>
                      <a:endParaRPr sz="800">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tc>
                  <a:txBody>
                    <a:bodyPr/>
                    <a:lstStyle/>
                    <a:p>
                      <a:pPr marL="0" marR="0" lvl="0" indent="0" algn="ctr" rtl="0">
                        <a:lnSpc>
                          <a:spcPct val="100000"/>
                        </a:lnSpc>
                        <a:spcBef>
                          <a:spcPts val="0"/>
                        </a:spcBef>
                        <a:spcAft>
                          <a:spcPts val="0"/>
                        </a:spcAft>
                        <a:buClr>
                          <a:srgbClr val="FFFFFF"/>
                        </a:buClr>
                        <a:buSzPts val="800"/>
                        <a:buFont typeface="Times New Roman"/>
                        <a:buNone/>
                      </a:pPr>
                      <a:r>
                        <a:rPr lang="en-US" sz="800" u="none" strike="noStrike" cap="none">
                          <a:solidFill>
                            <a:srgbClr val="FFFFFF"/>
                          </a:solidFill>
                          <a:latin typeface="+mn-lt"/>
                          <a:ea typeface="Times New Roman"/>
                          <a:cs typeface="Times New Roman"/>
                          <a:sym typeface="Times New Roman"/>
                        </a:rPr>
                        <a:t> </a:t>
                      </a:r>
                      <a:endParaRPr sz="800">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dot"/>
                      <a:round/>
                      <a:headEnd type="none" w="sm" len="sm"/>
                      <a:tailEnd type="none" w="sm" len="sm"/>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1"/>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Marquart</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Cerritos</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123,058</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1997</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$5.7</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$1.4</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$38.1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$32.4</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23.5x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dot"/>
                      <a:round/>
                      <a:headEnd type="none" w="sm" len="sm"/>
                      <a:tailEnd type="none" w="sm" len="sm"/>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Valley Boulevard</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City of Industry</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253,850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1997</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$9.5</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$0.5</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$63.5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$54.0</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116.5x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3</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Mid County Tech Center</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Downey</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407,732</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1998</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$15.0</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$1.5</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$142.7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$127.7</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86.1x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4</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Sorenson Drive</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Santa Fe Springs</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151,618</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1998</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$8.3</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$1.1</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$53.1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$44.7</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42.6x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5</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Sally Place</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Fullerton</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201,197</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1998</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$8.2</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$1.0</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$60.4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$52.1</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53.1x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6</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Crescent Corporate Center</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Anaheim</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263,344</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1998</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$18.7</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$6.9</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$109.8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$91.1</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14.1x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7</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Reservoir Distribution Center</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Pomona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110,250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1999</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$4.2</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$0.7</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$23.2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$18.9</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27.4x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8</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O'Donnell Torrance</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Torrance</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380,000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2000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$17.9</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$0.0</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$125.4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$107.5</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9"/>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9</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MCBC</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Santa Fe Springs</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360,233</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2000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$15.8</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$11.0</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$126.1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$110.3</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11.0x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0"/>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SFS Norwalk</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Santa Fe Springs</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54,000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2001</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$2.9</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$0.7</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$20.5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$17.6</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25.5x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1"/>
                  </a:ext>
                </a:extLst>
              </a:tr>
              <a:tr h="23861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11</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O'Donnell Anaheim I</a:t>
                      </a:r>
                      <a:r>
                        <a:rPr lang="en-US" sz="800" u="none" strike="noStrike" cap="none" baseline="30000">
                          <a:solidFill>
                            <a:schemeClr val="accent6"/>
                          </a:solidFill>
                          <a:latin typeface="+mn-lt"/>
                        </a:rPr>
                        <a:t>(1)</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Anaheim</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192,785</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2001</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$17.1</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$2.1</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Owned</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1800"/>
                        <a:buFont typeface="Calibri"/>
                        <a:buNone/>
                      </a:pPr>
                      <a:endParaRPr sz="800" u="none" strike="noStrike" cap="none">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1800"/>
                        <a:buFont typeface="Calibri"/>
                        <a:buNone/>
                      </a:pPr>
                      <a:endParaRPr sz="800" u="none" strike="noStrike" cap="none">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2"/>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12</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Glendora Technology Center</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Glendora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84,053</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2002</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$7.7</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$1.4</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$21.9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$14.2</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11.4x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3"/>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13</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Norwalk Boulevard Yard</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Santa Fe Springs</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58,990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2003</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$4.9</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$1.1</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$22.4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$17.5</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16.9x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4"/>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14</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Pomona Bonita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Santa Fe Springs</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160,000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2004</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$7.9</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$1.1</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$56.0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$48.1</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44.2x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5"/>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15</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Acacia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Fullerton</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51,197</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2004</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$2.7</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$1.4</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$13.3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$10.6</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8.4x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6"/>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16</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Hall Road Business Center</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Downey</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CA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147,500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2005</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$4.3</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$0.8</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$51.6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$47.3</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63.3x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7"/>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17</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2426 South 7th Street</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Phoenix</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AZ</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60,450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2015</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$4.2</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$1.5</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$11.5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$7.3</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5.8x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8"/>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18</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Malone Distribution Center</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Memphis</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TN</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382,500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2016</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$10.5</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$3.5</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$15.3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$4.8</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2.4x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9"/>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19</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201 Elizabeth</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Bordentown</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NJ</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275,631</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2016</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$19.0</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$6.0</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$60.0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$41.0</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7.9x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20"/>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2209 Sulphur Road </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Baltimore </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MD</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313,000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2017</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$20.0</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$6.4</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$25.6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$5.6</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1.9x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21"/>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21</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1908 &amp; 1950 Stout Field </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Indianapolis </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IN</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166,274</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2018</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$9.2</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$2.9</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$12.2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$3.0</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22"/>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22</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4310 Stout Field</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Indianapolis </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IN</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263,230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2019</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$9.7</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$3.7</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$15.8</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$7.1</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2.9x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23"/>
                  </a:ext>
                </a:extLst>
              </a:tr>
              <a:tr h="23861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23</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Hialeah Last Mile</a:t>
                      </a:r>
                      <a:r>
                        <a:rPr lang="en-US" sz="800" u="none" strike="noStrike" cap="none" baseline="30000">
                          <a:solidFill>
                            <a:schemeClr val="accent6"/>
                          </a:solidFill>
                          <a:latin typeface="+mn-lt"/>
                        </a:rPr>
                        <a:t>(1)</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Miami</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FL</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76,227</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2020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$15.5</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$4.0</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Owned</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1800"/>
                        <a:buFont typeface="Calibri"/>
                        <a:buNone/>
                      </a:pPr>
                      <a:endParaRPr sz="800" u="none" strike="noStrike" cap="none">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1800"/>
                        <a:buFont typeface="Calibri"/>
                        <a:buNone/>
                      </a:pPr>
                      <a:endParaRPr sz="800" u="none" strike="noStrike" cap="none">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24"/>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24</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52 Locke Avenue</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Swedesboro</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NJ</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207,500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2020</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$14.6</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$5.7</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$26.5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$11.9</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3.1x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25"/>
                  </a:ext>
                </a:extLst>
              </a:tr>
              <a:tr h="23861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25</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Bold  |  A-1</a:t>
                      </a:r>
                      <a:r>
                        <a:rPr lang="en-US" sz="800" u="none" strike="noStrike" cap="none" baseline="30000">
                          <a:solidFill>
                            <a:schemeClr val="accent6"/>
                          </a:solidFill>
                          <a:latin typeface="+mn-lt"/>
                        </a:rPr>
                        <a:t>(1)</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Miami </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FL</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116,173</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2021</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$20.6</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$8.3</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Owned</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1800"/>
                        <a:buFont typeface="Calibri"/>
                        <a:buNone/>
                      </a:pPr>
                      <a:endParaRPr sz="800" u="none" strike="noStrike" cap="none">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1800"/>
                        <a:buFont typeface="Calibri"/>
                        <a:buNone/>
                      </a:pPr>
                      <a:endParaRPr sz="800" u="none" strike="noStrike" cap="none">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26"/>
                  </a:ext>
                </a:extLst>
              </a:tr>
              <a:tr h="120822">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26</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North Dade Portfolio</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Opa-Locka</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FL</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142,415</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2022</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$22.7</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$10.0</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$24.7 </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$1.9</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dk1"/>
                        </a:buClr>
                        <a:buSzPts val="800"/>
                        <a:buFont typeface="Calibri"/>
                        <a:buNone/>
                      </a:pPr>
                      <a:r>
                        <a:rPr lang="en-US" sz="800" u="none" strike="noStrike" cap="none">
                          <a:solidFill>
                            <a:schemeClr val="accent6"/>
                          </a:solidFill>
                          <a:latin typeface="+mn-lt"/>
                        </a:rPr>
                        <a:t>1.2x</a:t>
                      </a:r>
                      <a:endParaRPr sz="800">
                        <a:solidFill>
                          <a:schemeClr val="accent6"/>
                        </a:solidFill>
                        <a:latin typeface="+mn-lt"/>
                      </a:endParaRPr>
                    </a:p>
                  </a:txBody>
                  <a:tcPr marL="0" marR="0" marT="0" marB="0" anchor="b">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27"/>
                  </a:ext>
                </a:extLst>
              </a:tr>
              <a:tr h="120822">
                <a:tc gridSpan="2">
                  <a:txBody>
                    <a:bodyPr/>
                    <a:lstStyle/>
                    <a:p>
                      <a:pPr marL="0" marR="0" lvl="0" indent="0" algn="l"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mn-lt"/>
                          <a:ea typeface="Times New Roman"/>
                          <a:cs typeface="Times New Roman"/>
                          <a:sym typeface="Times New Roman"/>
                        </a:rPr>
                        <a:t>Subtotal/</a:t>
                      </a:r>
                      <a:r>
                        <a:rPr lang="en-US" sz="800" b="1" u="none" strike="noStrike" cap="none" err="1">
                          <a:solidFill>
                            <a:schemeClr val="accent6"/>
                          </a:solidFill>
                          <a:latin typeface="+mn-lt"/>
                          <a:ea typeface="Times New Roman"/>
                          <a:cs typeface="Times New Roman"/>
                          <a:sym typeface="Times New Roman"/>
                        </a:rPr>
                        <a:t>Wtd</a:t>
                      </a:r>
                      <a:r>
                        <a:rPr lang="en-US" sz="800" b="1" u="none" strike="noStrike" cap="none">
                          <a:solidFill>
                            <a:schemeClr val="accent6"/>
                          </a:solidFill>
                          <a:latin typeface="+mn-lt"/>
                          <a:ea typeface="Times New Roman"/>
                          <a:cs typeface="Times New Roman"/>
                          <a:sym typeface="Times New Roman"/>
                        </a:rPr>
                        <a:t>. Average</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mn-lt"/>
                          <a:ea typeface="Times New Roman"/>
                          <a:cs typeface="Times New Roman"/>
                          <a:sym typeface="Times New Roman"/>
                        </a:rPr>
                        <a:t> </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mn-lt"/>
                          <a:ea typeface="Times New Roman"/>
                          <a:cs typeface="Times New Roman"/>
                          <a:sym typeface="Times New Roman"/>
                        </a:rPr>
                        <a:t> </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mn-lt"/>
                          <a:ea typeface="Times New Roman"/>
                          <a:cs typeface="Times New Roman"/>
                          <a:sym typeface="Times New Roman"/>
                        </a:rPr>
                        <a:t>5,003,207</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mn-lt"/>
                          <a:ea typeface="Times New Roman"/>
                          <a:cs typeface="Times New Roman"/>
                          <a:sym typeface="Times New Roman"/>
                        </a:rPr>
                        <a:t> </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mn-lt"/>
                          <a:ea typeface="Times New Roman"/>
                          <a:cs typeface="Times New Roman"/>
                          <a:sym typeface="Times New Roman"/>
                        </a:rPr>
                        <a:t>$296.9</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mn-lt"/>
                          <a:ea typeface="Times New Roman"/>
                          <a:cs typeface="Times New Roman"/>
                          <a:sym typeface="Times New Roman"/>
                        </a:rPr>
                        <a:t>$84.8</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mn-lt"/>
                          <a:ea typeface="Times New Roman"/>
                          <a:cs typeface="Times New Roman"/>
                          <a:sym typeface="Times New Roman"/>
                        </a:rPr>
                        <a:t>$1,119.4</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mn-lt"/>
                          <a:ea typeface="Times New Roman"/>
                          <a:cs typeface="Times New Roman"/>
                          <a:sym typeface="Times New Roman"/>
                        </a:rPr>
                        <a:t>$876.8</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rtl="0">
                        <a:lnSpc>
                          <a:spcPct val="100000"/>
                        </a:lnSpc>
                        <a:spcBef>
                          <a:spcPts val="0"/>
                        </a:spcBef>
                        <a:spcAft>
                          <a:spcPts val="0"/>
                        </a:spcAft>
                        <a:buClr>
                          <a:schemeClr val="dk1"/>
                        </a:buClr>
                        <a:buSzPts val="800"/>
                        <a:buFont typeface="Times New Roman"/>
                        <a:buNone/>
                      </a:pPr>
                      <a:r>
                        <a:rPr lang="en-US" sz="800" b="1" u="none" strike="noStrike" cap="none">
                          <a:solidFill>
                            <a:schemeClr val="accent6"/>
                          </a:solidFill>
                          <a:latin typeface="+mn-lt"/>
                          <a:ea typeface="Times New Roman"/>
                          <a:cs typeface="Times New Roman"/>
                          <a:sym typeface="Times New Roman"/>
                        </a:rPr>
                        <a:t>11.3x</a:t>
                      </a:r>
                      <a:endParaRPr sz="800">
                        <a:solidFill>
                          <a:schemeClr val="accent6"/>
                        </a:solidFill>
                        <a:latin typeface="+mn-lt"/>
                      </a:endParaRPr>
                    </a:p>
                  </a:txBody>
                  <a:tcPr marL="0" marR="0" marT="0" marB="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28"/>
                  </a:ext>
                </a:extLst>
              </a:tr>
            </a:tbl>
          </a:graphicData>
        </a:graphic>
      </p:graphicFrame>
      <p:sp>
        <p:nvSpPr>
          <p:cNvPr id="6" name="Google Shape;1142;p42">
            <a:extLst>
              <a:ext uri="{FF2B5EF4-FFF2-40B4-BE49-F238E27FC236}">
                <a16:creationId xmlns:a16="http://schemas.microsoft.com/office/drawing/2014/main" id="{0C12A087-E246-602E-F118-E923D7481D96}"/>
              </a:ext>
            </a:extLst>
          </p:cNvPr>
          <p:cNvSpPr txBox="1"/>
          <p:nvPr/>
        </p:nvSpPr>
        <p:spPr>
          <a:xfrm>
            <a:off x="408144" y="5641657"/>
            <a:ext cx="11375700" cy="492443"/>
          </a:xfrm>
          <a:prstGeom prst="rect">
            <a:avLst/>
          </a:prstGeom>
          <a:noFill/>
          <a:ln>
            <a:noFill/>
          </a:ln>
        </p:spPr>
        <p:txBody>
          <a:bodyPr spcFirstLastPara="1" wrap="square" lIns="0" tIns="0" rIns="0" bIns="0" anchor="t" anchorCtr="0">
            <a:spAutoFit/>
          </a:bodyPr>
          <a:lstStyle/>
          <a:p>
            <a:pPr marL="1270" marR="5080" lvl="0" indent="10794" algn="just" rtl="0">
              <a:lnSpc>
                <a:spcPct val="100000"/>
              </a:lnSpc>
              <a:spcBef>
                <a:spcPts val="0"/>
              </a:spcBef>
              <a:spcAft>
                <a:spcPts val="0"/>
              </a:spcAft>
              <a:buClr>
                <a:srgbClr val="000000"/>
              </a:buClr>
              <a:buSzPts val="900"/>
              <a:buFont typeface="Arial"/>
              <a:buNone/>
            </a:pPr>
            <a:r>
              <a:rPr lang="en-US" sz="800" b="0" i="0" u="none" strike="noStrike" cap="none">
                <a:solidFill>
                  <a:srgbClr val="000000"/>
                </a:solidFill>
                <a:ea typeface="Arial"/>
                <a:cs typeface="Arial"/>
                <a:sym typeface="Arial"/>
              </a:rPr>
              <a:t>The foregoing chart provides information regarding the historical performance of prior real estate investments made by The O’Donnell Group, Inc. or its affiliates. The performance of properties previously purchased, operated and/or sold by The O’Donnell Group, Inc. or its affiliates resulted from the unique characteristics of those properties and is not an indication or representation of performance that can be expected from future investments. The future investment’s actual results will likely differ materially from the results described above. Accordingly, the foregoing information should not be relied upon in connection with a decision whether to invest with The O’Donnell Group, Inc. or its affiliates. Past performance is no guarantee of future results. (1) Properties that are owned. Income and expenses associated with the Property are excluded for simplicity. Valuation derived from sale comparables in the Property's City and SF over the last 2-3 years (Costar).</a:t>
            </a:r>
          </a:p>
        </p:txBody>
      </p:sp>
      <p:sp>
        <p:nvSpPr>
          <p:cNvPr id="13" name="Rectangle 12">
            <a:extLst>
              <a:ext uri="{FF2B5EF4-FFF2-40B4-BE49-F238E27FC236}">
                <a16:creationId xmlns:a16="http://schemas.microsoft.com/office/drawing/2014/main" id="{241F700E-9C47-3362-6F71-62CDFDBBB41F}"/>
              </a:ext>
            </a:extLst>
          </p:cNvPr>
          <p:cNvSpPr>
            <a:spLocks/>
          </p:cNvSpPr>
          <p:nvPr/>
        </p:nvSpPr>
        <p:spPr>
          <a:xfrm>
            <a:off x="10820400" y="5391149"/>
            <a:ext cx="976365" cy="122703"/>
          </a:xfrm>
          <a:prstGeom prst="rect">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4467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27D0F-94FD-1B46-7083-383A07528F6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9AFDFB9-BA15-2753-5BF0-409455ABC44A}"/>
              </a:ext>
            </a:extLst>
          </p:cNvPr>
          <p:cNvPicPr>
            <a:picLocks noChangeAspect="1"/>
          </p:cNvPicPr>
          <p:nvPr/>
        </p:nvPicPr>
        <p:blipFill rotWithShape="1">
          <a:blip r:embed="rId2"/>
          <a:srcRect t="28" b="28"/>
          <a:stretch/>
        </p:blipFill>
        <p:spPr>
          <a:xfrm>
            <a:off x="0" y="0"/>
            <a:ext cx="12192000" cy="2703576"/>
          </a:xfrm>
          <a:prstGeom prst="rect">
            <a:avLst/>
          </a:prstGeom>
        </p:spPr>
      </p:pic>
      <p:sp>
        <p:nvSpPr>
          <p:cNvPr id="6" name="Rectangle 5">
            <a:extLst>
              <a:ext uri="{FF2B5EF4-FFF2-40B4-BE49-F238E27FC236}">
                <a16:creationId xmlns:a16="http://schemas.microsoft.com/office/drawing/2014/main" id="{D1940625-748E-1F28-492F-BD1B94252A6C}"/>
              </a:ext>
            </a:extLst>
          </p:cNvPr>
          <p:cNvSpPr/>
          <p:nvPr/>
        </p:nvSpPr>
        <p:spPr>
          <a:xfrm>
            <a:off x="0" y="0"/>
            <a:ext cx="12192000" cy="2764716"/>
          </a:xfrm>
          <a:prstGeom prst="rect">
            <a:avLst/>
          </a:prstGeom>
          <a:gradFill>
            <a:gsLst>
              <a:gs pos="100000">
                <a:srgbClr val="000514">
                  <a:alpha val="95000"/>
                </a:srgbClr>
              </a:gs>
              <a:gs pos="54000">
                <a:srgbClr val="00102F">
                  <a:alpha val="90000"/>
                </a:srgbClr>
              </a:gs>
              <a:gs pos="0">
                <a:schemeClr val="accent1">
                  <a:alpha val="9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AA02B0-3A7B-8647-47FD-119D325642EE}"/>
              </a:ext>
            </a:extLst>
          </p:cNvPr>
          <p:cNvSpPr>
            <a:spLocks noGrp="1"/>
          </p:cNvSpPr>
          <p:nvPr>
            <p:ph type="title"/>
          </p:nvPr>
        </p:nvSpPr>
        <p:spPr>
          <a:xfrm>
            <a:off x="411478" y="401016"/>
            <a:ext cx="11369047" cy="447558"/>
          </a:xfrm>
        </p:spPr>
        <p:txBody>
          <a:bodyPr anchor="t" anchorCtr="0"/>
          <a:lstStyle/>
          <a:p>
            <a:r>
              <a:rPr lang="en-US">
                <a:solidFill>
                  <a:schemeClr val="bg1"/>
                </a:solidFill>
              </a:rPr>
              <a:t>Investor Advantages &amp; Alignment</a:t>
            </a:r>
          </a:p>
        </p:txBody>
      </p:sp>
      <p:sp>
        <p:nvSpPr>
          <p:cNvPr id="3" name="Rectangle 2">
            <a:extLst>
              <a:ext uri="{FF2B5EF4-FFF2-40B4-BE49-F238E27FC236}">
                <a16:creationId xmlns:a16="http://schemas.microsoft.com/office/drawing/2014/main" id="{23F5F8DD-1AB1-3BFA-2F5D-0BF926A740E7}"/>
              </a:ext>
            </a:extLst>
          </p:cNvPr>
          <p:cNvSpPr>
            <a:spLocks/>
          </p:cNvSpPr>
          <p:nvPr/>
        </p:nvSpPr>
        <p:spPr>
          <a:xfrm>
            <a:off x="401636" y="1146176"/>
            <a:ext cx="5593083" cy="4987924"/>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07D9BB5E-4238-7CE4-5598-67188F4EDA1A}"/>
              </a:ext>
            </a:extLst>
          </p:cNvPr>
          <p:cNvSpPr>
            <a:spLocks/>
          </p:cNvSpPr>
          <p:nvPr/>
        </p:nvSpPr>
        <p:spPr>
          <a:xfrm>
            <a:off x="6177599" y="1146176"/>
            <a:ext cx="5593083" cy="4987924"/>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itle 1">
            <a:extLst>
              <a:ext uri="{FF2B5EF4-FFF2-40B4-BE49-F238E27FC236}">
                <a16:creationId xmlns:a16="http://schemas.microsoft.com/office/drawing/2014/main" id="{B2C956F6-F6E7-8D44-6FBC-9675A0A7FD19}"/>
              </a:ext>
            </a:extLst>
          </p:cNvPr>
          <p:cNvSpPr txBox="1">
            <a:spLocks/>
          </p:cNvSpPr>
          <p:nvPr/>
        </p:nvSpPr>
        <p:spPr>
          <a:xfrm>
            <a:off x="611348" y="1381146"/>
            <a:ext cx="5173870" cy="823889"/>
          </a:xfrm>
          <a:prstGeom prst="rect">
            <a:avLst/>
          </a:prstGeom>
          <a:solidFill>
            <a:schemeClr val="accent5"/>
          </a:solidFill>
        </p:spPr>
        <p:txBody>
          <a:bodyPr wrap="square" lIns="91440" tIns="91440" rIns="91440" bIns="91440" anchor="ctr" anchorCtr="0">
            <a:noAutofit/>
          </a:bodyPr>
          <a:lstStyle>
            <a:lvl1pPr algn="l" defTabSz="914400" rtl="0" eaLnBrk="1" latinLnBrk="0" hangingPunct="1">
              <a:lnSpc>
                <a:spcPct val="90000"/>
              </a:lnSpc>
              <a:spcBef>
                <a:spcPct val="0"/>
              </a:spcBef>
              <a:buNone/>
              <a:defRPr sz="3200" b="1" kern="1200" cap="none" baseline="0">
                <a:solidFill>
                  <a:schemeClr val="accent6"/>
                </a:solidFill>
                <a:latin typeface="+mj-lt"/>
                <a:ea typeface="+mj-ea"/>
                <a:cs typeface="+mj-cs"/>
              </a:defRPr>
            </a:lvl1pPr>
          </a:lstStyle>
          <a:p>
            <a:pPr algn="ctr">
              <a:lnSpc>
                <a:spcPct val="100000"/>
              </a:lnSpc>
              <a:spcBef>
                <a:spcPts val="300"/>
              </a:spcBef>
            </a:pPr>
            <a:r>
              <a:rPr lang="en-US" sz="1200" spc="100">
                <a:solidFill>
                  <a:schemeClr val="bg1"/>
                </a:solidFill>
              </a:rPr>
              <a:t>TOG ADVANTAGE</a:t>
            </a:r>
          </a:p>
          <a:p>
            <a:pPr marR="0" lvl="0" indent="0" algn="ctr" fontAlgn="auto">
              <a:lnSpc>
                <a:spcPct val="100000"/>
              </a:lnSpc>
              <a:spcBef>
                <a:spcPts val="300"/>
              </a:spcBef>
              <a:buClrTx/>
              <a:buSzTx/>
              <a:tabLst/>
              <a:defRPr/>
            </a:pPr>
            <a:r>
              <a:rPr lang="en-US" sz="2000">
                <a:solidFill>
                  <a:schemeClr val="bg1"/>
                </a:solidFill>
              </a:rPr>
              <a:t>Class A, Institutional-Quality Sponsor</a:t>
            </a:r>
          </a:p>
        </p:txBody>
      </p:sp>
      <p:grpSp>
        <p:nvGrpSpPr>
          <p:cNvPr id="70" name="Group 69">
            <a:extLst>
              <a:ext uri="{FF2B5EF4-FFF2-40B4-BE49-F238E27FC236}">
                <a16:creationId xmlns:a16="http://schemas.microsoft.com/office/drawing/2014/main" id="{997042F0-EF12-D641-FB94-74C5C6974E55}"/>
              </a:ext>
            </a:extLst>
          </p:cNvPr>
          <p:cNvGrpSpPr/>
          <p:nvPr/>
        </p:nvGrpSpPr>
        <p:grpSpPr>
          <a:xfrm>
            <a:off x="611243" y="2439105"/>
            <a:ext cx="5173870" cy="992579"/>
            <a:chOff x="611243" y="3098432"/>
            <a:chExt cx="5173870" cy="992579"/>
          </a:xfrm>
        </p:grpSpPr>
        <p:sp>
          <p:nvSpPr>
            <p:cNvPr id="53" name="Footer Placeholder 2">
              <a:extLst>
                <a:ext uri="{FF2B5EF4-FFF2-40B4-BE49-F238E27FC236}">
                  <a16:creationId xmlns:a16="http://schemas.microsoft.com/office/drawing/2014/main" id="{665B6066-EB5C-4B5D-9D5F-D6F27397466B}"/>
                </a:ext>
              </a:extLst>
            </p:cNvPr>
            <p:cNvSpPr txBox="1">
              <a:spLocks/>
            </p:cNvSpPr>
            <p:nvPr/>
          </p:nvSpPr>
          <p:spPr>
            <a:xfrm>
              <a:off x="1034886" y="3098432"/>
              <a:ext cx="4750227" cy="992579"/>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buClr>
                  <a:schemeClr val="accent1"/>
                </a:buClr>
              </a:pPr>
              <a:r>
                <a:rPr lang="en-US" sz="2000" b="1">
                  <a:solidFill>
                    <a:schemeClr val="accent6"/>
                  </a:solidFill>
                </a:rPr>
                <a:t>First time available to private investors.</a:t>
              </a:r>
            </a:p>
            <a:p>
              <a:pPr>
                <a:spcBef>
                  <a:spcPts val="300"/>
                </a:spcBef>
                <a:buClr>
                  <a:schemeClr val="accent1"/>
                </a:buClr>
              </a:pPr>
              <a:r>
                <a:rPr lang="en-US" sz="1400">
                  <a:solidFill>
                    <a:schemeClr val="accent6"/>
                  </a:solidFill>
                </a:rPr>
                <a:t>TOG has historically worked exclusively with institutions and pension funds. This fund opens that strategy to HNW individuals, RIAs, and family offices.</a:t>
              </a:r>
            </a:p>
          </p:txBody>
        </p:sp>
        <p:pic>
          <p:nvPicPr>
            <p:cNvPr id="57" name="Graphic 56">
              <a:extLst>
                <a:ext uri="{FF2B5EF4-FFF2-40B4-BE49-F238E27FC236}">
                  <a16:creationId xmlns:a16="http://schemas.microsoft.com/office/drawing/2014/main" id="{06CAB455-A990-D625-F241-02C25EAC36B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1243" y="3159523"/>
              <a:ext cx="240763" cy="240763"/>
            </a:xfrm>
            <a:prstGeom prst="rect">
              <a:avLst/>
            </a:prstGeom>
          </p:spPr>
        </p:pic>
      </p:grpSp>
      <p:grpSp>
        <p:nvGrpSpPr>
          <p:cNvPr id="71" name="Group 70">
            <a:extLst>
              <a:ext uri="{FF2B5EF4-FFF2-40B4-BE49-F238E27FC236}">
                <a16:creationId xmlns:a16="http://schemas.microsoft.com/office/drawing/2014/main" id="{5463F74E-7F78-E62A-DC11-71F686A83477}"/>
              </a:ext>
            </a:extLst>
          </p:cNvPr>
          <p:cNvGrpSpPr/>
          <p:nvPr/>
        </p:nvGrpSpPr>
        <p:grpSpPr>
          <a:xfrm>
            <a:off x="611243" y="3904846"/>
            <a:ext cx="5173870" cy="777136"/>
            <a:chOff x="611243" y="4157068"/>
            <a:chExt cx="5173870" cy="777136"/>
          </a:xfrm>
        </p:grpSpPr>
        <p:sp>
          <p:nvSpPr>
            <p:cNvPr id="56" name="Footer Placeholder 2">
              <a:extLst>
                <a:ext uri="{FF2B5EF4-FFF2-40B4-BE49-F238E27FC236}">
                  <a16:creationId xmlns:a16="http://schemas.microsoft.com/office/drawing/2014/main" id="{8BB66FC0-CFFB-A7EE-5136-63A9F1EED59D}"/>
                </a:ext>
              </a:extLst>
            </p:cNvPr>
            <p:cNvSpPr txBox="1">
              <a:spLocks/>
            </p:cNvSpPr>
            <p:nvPr/>
          </p:nvSpPr>
          <p:spPr>
            <a:xfrm>
              <a:off x="1034886" y="4157068"/>
              <a:ext cx="4750227" cy="777136"/>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buClr>
                  <a:schemeClr val="accent1"/>
                </a:buClr>
              </a:pPr>
              <a:r>
                <a:rPr lang="en-US" sz="2000" b="1">
                  <a:solidFill>
                    <a:schemeClr val="accent6"/>
                  </a:solidFill>
                </a:rPr>
                <a:t>Vertically integrated.</a:t>
              </a:r>
            </a:p>
            <a:p>
              <a:pPr>
                <a:spcBef>
                  <a:spcPts val="300"/>
                </a:spcBef>
                <a:buClr>
                  <a:schemeClr val="accent1"/>
                </a:buClr>
              </a:pPr>
              <a:r>
                <a:rPr lang="en-US" sz="1400">
                  <a:solidFill>
                    <a:schemeClr val="accent6"/>
                  </a:solidFill>
                </a:rPr>
                <a:t>Institutional-quality underwriting, construction, property management, leasing, and accounting — all in-house.</a:t>
              </a:r>
            </a:p>
          </p:txBody>
        </p:sp>
        <p:pic>
          <p:nvPicPr>
            <p:cNvPr id="58" name="Graphic 57">
              <a:extLst>
                <a:ext uri="{FF2B5EF4-FFF2-40B4-BE49-F238E27FC236}">
                  <a16:creationId xmlns:a16="http://schemas.microsoft.com/office/drawing/2014/main" id="{D123F4C8-648E-5908-A660-9EB183B9B77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1243" y="4206095"/>
              <a:ext cx="240763" cy="240763"/>
            </a:xfrm>
            <a:prstGeom prst="rect">
              <a:avLst/>
            </a:prstGeom>
          </p:spPr>
        </p:pic>
      </p:grpSp>
      <p:cxnSp>
        <p:nvCxnSpPr>
          <p:cNvPr id="63" name="Straight Connector 62">
            <a:extLst>
              <a:ext uri="{FF2B5EF4-FFF2-40B4-BE49-F238E27FC236}">
                <a16:creationId xmlns:a16="http://schemas.microsoft.com/office/drawing/2014/main" id="{90606E2A-3FBA-468E-C367-2178965AB90C}"/>
              </a:ext>
            </a:extLst>
          </p:cNvPr>
          <p:cNvCxnSpPr>
            <a:cxnSpLocks/>
          </p:cNvCxnSpPr>
          <p:nvPr/>
        </p:nvCxnSpPr>
        <p:spPr>
          <a:xfrm>
            <a:off x="611243" y="3668265"/>
            <a:ext cx="517387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C2EB540-5026-403B-69AB-206E1BCD2745}"/>
              </a:ext>
            </a:extLst>
          </p:cNvPr>
          <p:cNvCxnSpPr>
            <a:cxnSpLocks/>
          </p:cNvCxnSpPr>
          <p:nvPr/>
        </p:nvCxnSpPr>
        <p:spPr>
          <a:xfrm>
            <a:off x="611243" y="4918563"/>
            <a:ext cx="517387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C3B91373-3B11-4BC5-51D7-C6C238109056}"/>
              </a:ext>
            </a:extLst>
          </p:cNvPr>
          <p:cNvGrpSpPr/>
          <p:nvPr/>
        </p:nvGrpSpPr>
        <p:grpSpPr>
          <a:xfrm>
            <a:off x="611243" y="5155144"/>
            <a:ext cx="5173870" cy="561692"/>
            <a:chOff x="611243" y="5147200"/>
            <a:chExt cx="5173870" cy="561692"/>
          </a:xfrm>
        </p:grpSpPr>
        <p:sp>
          <p:nvSpPr>
            <p:cNvPr id="62" name="Footer Placeholder 2">
              <a:extLst>
                <a:ext uri="{FF2B5EF4-FFF2-40B4-BE49-F238E27FC236}">
                  <a16:creationId xmlns:a16="http://schemas.microsoft.com/office/drawing/2014/main" id="{5F52CCBF-35E7-445E-291E-D7DB1FE40FCB}"/>
                </a:ext>
              </a:extLst>
            </p:cNvPr>
            <p:cNvSpPr txBox="1">
              <a:spLocks/>
            </p:cNvSpPr>
            <p:nvPr/>
          </p:nvSpPr>
          <p:spPr>
            <a:xfrm>
              <a:off x="1034886" y="5147200"/>
              <a:ext cx="4750227" cy="561692"/>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buClr>
                  <a:schemeClr val="accent1"/>
                </a:buClr>
              </a:pPr>
              <a:r>
                <a:rPr lang="en-US" sz="2000" b="1">
                  <a:solidFill>
                    <a:schemeClr val="accent6"/>
                  </a:solidFill>
                </a:rPr>
                <a:t>Aligned with the family balance sheet.</a:t>
              </a:r>
            </a:p>
            <a:p>
              <a:pPr>
                <a:spcBef>
                  <a:spcPts val="300"/>
                </a:spcBef>
                <a:buClr>
                  <a:schemeClr val="accent1"/>
                </a:buClr>
              </a:pPr>
              <a:r>
                <a:rPr lang="en-US" sz="1400">
                  <a:solidFill>
                    <a:schemeClr val="accent6"/>
                  </a:solidFill>
                </a:rPr>
                <a:t>TOG principals are personally invested across the strategy.</a:t>
              </a:r>
            </a:p>
          </p:txBody>
        </p:sp>
        <p:pic>
          <p:nvPicPr>
            <p:cNvPr id="65" name="Graphic 64">
              <a:extLst>
                <a:ext uri="{FF2B5EF4-FFF2-40B4-BE49-F238E27FC236}">
                  <a16:creationId xmlns:a16="http://schemas.microsoft.com/office/drawing/2014/main" id="{B6A346FA-26E8-777C-6FE0-9C9A8150006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1243" y="5187283"/>
              <a:ext cx="240763" cy="240763"/>
            </a:xfrm>
            <a:prstGeom prst="rect">
              <a:avLst/>
            </a:prstGeom>
          </p:spPr>
        </p:pic>
      </p:grpSp>
      <p:sp>
        <p:nvSpPr>
          <p:cNvPr id="105" name="Title 1">
            <a:extLst>
              <a:ext uri="{FF2B5EF4-FFF2-40B4-BE49-F238E27FC236}">
                <a16:creationId xmlns:a16="http://schemas.microsoft.com/office/drawing/2014/main" id="{10D83891-4043-BE2A-609C-767F02DEF3C2}"/>
              </a:ext>
            </a:extLst>
          </p:cNvPr>
          <p:cNvSpPr txBox="1">
            <a:spLocks/>
          </p:cNvSpPr>
          <p:nvPr/>
        </p:nvSpPr>
        <p:spPr>
          <a:xfrm>
            <a:off x="6387205" y="4394816"/>
            <a:ext cx="5173870" cy="154017"/>
          </a:xfrm>
          <a:prstGeom prst="rect">
            <a:avLst/>
          </a:prstGeom>
        </p:spPr>
        <p:txBody>
          <a:bodyPr wrap="square" lIns="0" tIns="0" rIns="0" bIns="0">
            <a:normAutofit/>
          </a:bodyPr>
          <a:lstStyle>
            <a:lvl1pPr algn="l" defTabSz="914400" rtl="0" eaLnBrk="1" latinLnBrk="0" hangingPunct="1">
              <a:lnSpc>
                <a:spcPct val="90000"/>
              </a:lnSpc>
              <a:spcBef>
                <a:spcPct val="0"/>
              </a:spcBef>
              <a:buNone/>
              <a:defRPr sz="3200" b="1" kern="1200" cap="none" baseline="0">
                <a:solidFill>
                  <a:schemeClr val="accent6"/>
                </a:solidFill>
                <a:latin typeface="+mj-lt"/>
                <a:ea typeface="+mj-ea"/>
                <a:cs typeface="+mj-cs"/>
              </a:defRPr>
            </a:lvl1pPr>
          </a:lstStyle>
          <a:p>
            <a:pPr>
              <a:lnSpc>
                <a:spcPct val="80000"/>
              </a:lnSpc>
            </a:pPr>
            <a:r>
              <a:rPr lang="en-US" sz="1200" spc="100">
                <a:solidFill>
                  <a:schemeClr val="accent5"/>
                </a:solidFill>
              </a:rPr>
              <a:t>TOG STRUCTURE: No “Double Promote”</a:t>
            </a:r>
          </a:p>
        </p:txBody>
      </p:sp>
      <p:sp>
        <p:nvSpPr>
          <p:cNvPr id="87" name="Footer Placeholder 2">
            <a:extLst>
              <a:ext uri="{FF2B5EF4-FFF2-40B4-BE49-F238E27FC236}">
                <a16:creationId xmlns:a16="http://schemas.microsoft.com/office/drawing/2014/main" id="{1A642460-1017-184A-A3A5-D551E1F5B5A5}"/>
              </a:ext>
            </a:extLst>
          </p:cNvPr>
          <p:cNvSpPr txBox="1">
            <a:spLocks/>
          </p:cNvSpPr>
          <p:nvPr/>
        </p:nvSpPr>
        <p:spPr>
          <a:xfrm>
            <a:off x="7512107" y="4693479"/>
            <a:ext cx="4048968" cy="1023357"/>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buClr>
                <a:schemeClr val="accent1"/>
              </a:buClr>
            </a:pPr>
            <a:r>
              <a:rPr lang="en-US" sz="2000" b="1">
                <a:solidFill>
                  <a:schemeClr val="accent6"/>
                </a:solidFill>
              </a:rPr>
              <a:t>Carry at the FUND </a:t>
            </a:r>
            <a:br>
              <a:rPr lang="en-US" sz="2000" b="1">
                <a:solidFill>
                  <a:schemeClr val="accent6"/>
                </a:solidFill>
              </a:rPr>
            </a:br>
            <a:r>
              <a:rPr lang="en-US" sz="2000" b="1">
                <a:solidFill>
                  <a:schemeClr val="accent6"/>
                </a:solidFill>
              </a:rPr>
              <a:t>level only — on net profits.</a:t>
            </a:r>
          </a:p>
          <a:p>
            <a:pPr>
              <a:spcBef>
                <a:spcPts val="300"/>
              </a:spcBef>
              <a:buClr>
                <a:schemeClr val="accent1"/>
              </a:buClr>
            </a:pPr>
            <a:r>
              <a:rPr lang="en-US" sz="1200">
                <a:solidFill>
                  <a:schemeClr val="accent6"/>
                </a:solidFill>
              </a:rPr>
              <a:t>Investor returns are not eroded by stacked fees at each level </a:t>
            </a:r>
            <a:br>
              <a:rPr lang="en-US" sz="1200">
                <a:solidFill>
                  <a:schemeClr val="accent6"/>
                </a:solidFill>
              </a:rPr>
            </a:br>
            <a:r>
              <a:rPr lang="en-US" sz="1200">
                <a:solidFill>
                  <a:schemeClr val="accent6"/>
                </a:solidFill>
              </a:rPr>
              <a:t>of the structure.</a:t>
            </a:r>
          </a:p>
        </p:txBody>
      </p:sp>
      <p:sp>
        <p:nvSpPr>
          <p:cNvPr id="106" name="Oval 105">
            <a:extLst>
              <a:ext uri="{FF2B5EF4-FFF2-40B4-BE49-F238E27FC236}">
                <a16:creationId xmlns:a16="http://schemas.microsoft.com/office/drawing/2014/main" id="{3CC2C84D-B6C2-994C-85EB-1FD8A80385B0}"/>
              </a:ext>
            </a:extLst>
          </p:cNvPr>
          <p:cNvSpPr/>
          <p:nvPr/>
        </p:nvSpPr>
        <p:spPr>
          <a:xfrm>
            <a:off x="6442858" y="4744893"/>
            <a:ext cx="803990" cy="80398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itle 1">
            <a:extLst>
              <a:ext uri="{FF2B5EF4-FFF2-40B4-BE49-F238E27FC236}">
                <a16:creationId xmlns:a16="http://schemas.microsoft.com/office/drawing/2014/main" id="{E1930C43-0C56-F713-357B-A744C339ADE7}"/>
              </a:ext>
            </a:extLst>
          </p:cNvPr>
          <p:cNvSpPr txBox="1">
            <a:spLocks/>
          </p:cNvSpPr>
          <p:nvPr/>
        </p:nvSpPr>
        <p:spPr>
          <a:xfrm>
            <a:off x="6387205" y="2439105"/>
            <a:ext cx="5173870" cy="154017"/>
          </a:xfrm>
          <a:prstGeom prst="rect">
            <a:avLst/>
          </a:prstGeom>
        </p:spPr>
        <p:txBody>
          <a:bodyPr wrap="square" lIns="0" tIns="0" rIns="0" bIns="0">
            <a:normAutofit/>
          </a:bodyPr>
          <a:lstStyle>
            <a:lvl1pPr algn="l" defTabSz="914400" rtl="0" eaLnBrk="1" latinLnBrk="0" hangingPunct="1">
              <a:lnSpc>
                <a:spcPct val="90000"/>
              </a:lnSpc>
              <a:spcBef>
                <a:spcPct val="0"/>
              </a:spcBef>
              <a:buNone/>
              <a:defRPr sz="3200" b="1" kern="1200" cap="none" baseline="0">
                <a:solidFill>
                  <a:schemeClr val="accent6"/>
                </a:solidFill>
                <a:latin typeface="+mj-lt"/>
                <a:ea typeface="+mj-ea"/>
                <a:cs typeface="+mj-cs"/>
              </a:defRPr>
            </a:lvl1pPr>
          </a:lstStyle>
          <a:p>
            <a:pPr>
              <a:lnSpc>
                <a:spcPct val="80000"/>
              </a:lnSpc>
            </a:pPr>
            <a:r>
              <a:rPr lang="en-US" sz="1200" spc="100">
                <a:solidFill>
                  <a:schemeClr val="accent5"/>
                </a:solidFill>
              </a:rPr>
              <a:t>TYPICAL PRIVATE FUND: “Double Promote” Model</a:t>
            </a:r>
          </a:p>
        </p:txBody>
      </p:sp>
      <p:sp>
        <p:nvSpPr>
          <p:cNvPr id="109" name="Footer Placeholder 2">
            <a:extLst>
              <a:ext uri="{FF2B5EF4-FFF2-40B4-BE49-F238E27FC236}">
                <a16:creationId xmlns:a16="http://schemas.microsoft.com/office/drawing/2014/main" id="{ED16711F-9EC6-5B21-1E46-5959F8E6379F}"/>
              </a:ext>
            </a:extLst>
          </p:cNvPr>
          <p:cNvSpPr txBox="1">
            <a:spLocks/>
          </p:cNvSpPr>
          <p:nvPr/>
        </p:nvSpPr>
        <p:spPr>
          <a:xfrm>
            <a:off x="7512107" y="2887639"/>
            <a:ext cx="4048968" cy="615553"/>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buClr>
                <a:schemeClr val="accent1"/>
              </a:buClr>
            </a:pPr>
            <a:r>
              <a:rPr lang="en-US" sz="2000" b="1">
                <a:solidFill>
                  <a:schemeClr val="accent6"/>
                </a:solidFill>
              </a:rPr>
              <a:t>20-30% carry at BOTH </a:t>
            </a:r>
            <a:br>
              <a:rPr lang="en-US" sz="2000" b="1">
                <a:solidFill>
                  <a:schemeClr val="accent6"/>
                </a:solidFill>
              </a:rPr>
            </a:br>
            <a:r>
              <a:rPr lang="en-US" sz="2000" b="1">
                <a:solidFill>
                  <a:schemeClr val="accent6"/>
                </a:solidFill>
              </a:rPr>
              <a:t>fund and deal level</a:t>
            </a:r>
          </a:p>
        </p:txBody>
      </p:sp>
      <p:sp>
        <p:nvSpPr>
          <p:cNvPr id="111" name="Oval 110">
            <a:extLst>
              <a:ext uri="{FF2B5EF4-FFF2-40B4-BE49-F238E27FC236}">
                <a16:creationId xmlns:a16="http://schemas.microsoft.com/office/drawing/2014/main" id="{32F8891B-351A-7CFE-71A1-DC1B7843186F}"/>
              </a:ext>
            </a:extLst>
          </p:cNvPr>
          <p:cNvSpPr/>
          <p:nvPr/>
        </p:nvSpPr>
        <p:spPr>
          <a:xfrm>
            <a:off x="6442858" y="2793421"/>
            <a:ext cx="803990" cy="80398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B02CE313-86BB-7A8C-FFB3-B324CA8130D3}"/>
              </a:ext>
            </a:extLst>
          </p:cNvPr>
          <p:cNvCxnSpPr>
            <a:cxnSpLocks/>
          </p:cNvCxnSpPr>
          <p:nvPr/>
        </p:nvCxnSpPr>
        <p:spPr>
          <a:xfrm>
            <a:off x="6387205" y="3996113"/>
            <a:ext cx="517387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4" name="Title 1">
            <a:extLst>
              <a:ext uri="{FF2B5EF4-FFF2-40B4-BE49-F238E27FC236}">
                <a16:creationId xmlns:a16="http://schemas.microsoft.com/office/drawing/2014/main" id="{EF1DC527-6242-3755-9297-496768EC0EE5}"/>
              </a:ext>
            </a:extLst>
          </p:cNvPr>
          <p:cNvSpPr txBox="1">
            <a:spLocks/>
          </p:cNvSpPr>
          <p:nvPr/>
        </p:nvSpPr>
        <p:spPr>
          <a:xfrm>
            <a:off x="6387205" y="1381146"/>
            <a:ext cx="5173870" cy="823889"/>
          </a:xfrm>
          <a:prstGeom prst="rect">
            <a:avLst/>
          </a:prstGeom>
          <a:solidFill>
            <a:schemeClr val="accent5"/>
          </a:solidFill>
        </p:spPr>
        <p:txBody>
          <a:bodyPr wrap="square" lIns="91440" tIns="91440" rIns="91440" bIns="91440" anchor="ctr" anchorCtr="0">
            <a:noAutofit/>
          </a:bodyPr>
          <a:lstStyle>
            <a:lvl1pPr algn="l" defTabSz="914400" rtl="0" eaLnBrk="1" latinLnBrk="0" hangingPunct="1">
              <a:lnSpc>
                <a:spcPct val="90000"/>
              </a:lnSpc>
              <a:spcBef>
                <a:spcPct val="0"/>
              </a:spcBef>
              <a:buNone/>
              <a:defRPr sz="3200" b="1" kern="1200" cap="none" baseline="0">
                <a:solidFill>
                  <a:schemeClr val="accent6"/>
                </a:solidFill>
                <a:latin typeface="+mj-lt"/>
                <a:ea typeface="+mj-ea"/>
                <a:cs typeface="+mj-cs"/>
              </a:defRPr>
            </a:lvl1pPr>
          </a:lstStyle>
          <a:p>
            <a:pPr algn="ctr">
              <a:lnSpc>
                <a:spcPct val="100000"/>
              </a:lnSpc>
              <a:spcBef>
                <a:spcPts val="300"/>
              </a:spcBef>
            </a:pPr>
            <a:r>
              <a:rPr lang="en-US" sz="1200" spc="100">
                <a:solidFill>
                  <a:schemeClr val="bg1"/>
                </a:solidFill>
              </a:rPr>
              <a:t>INVESTOR-ALIGNED DEAL STRUCTURE</a:t>
            </a:r>
          </a:p>
          <a:p>
            <a:pPr marR="0" lvl="0" indent="0" algn="ctr" fontAlgn="auto">
              <a:lnSpc>
                <a:spcPct val="100000"/>
              </a:lnSpc>
              <a:spcBef>
                <a:spcPts val="300"/>
              </a:spcBef>
              <a:buClrTx/>
              <a:buSzTx/>
              <a:tabLst/>
              <a:defRPr/>
            </a:pPr>
            <a:r>
              <a:rPr lang="en-US" sz="2000">
                <a:solidFill>
                  <a:schemeClr val="bg1"/>
                </a:solidFill>
              </a:rPr>
              <a:t>Direct-to-Fund Model — No Double Dip</a:t>
            </a:r>
          </a:p>
        </p:txBody>
      </p:sp>
      <p:pic>
        <p:nvPicPr>
          <p:cNvPr id="122" name="Graphic 121">
            <a:extLst>
              <a:ext uri="{FF2B5EF4-FFF2-40B4-BE49-F238E27FC236}">
                <a16:creationId xmlns:a16="http://schemas.microsoft.com/office/drawing/2014/main" id="{EE0646D4-2B30-A522-4C27-A304549E708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29762" y="2980324"/>
            <a:ext cx="430182" cy="430182"/>
          </a:xfrm>
          <a:prstGeom prst="rect">
            <a:avLst/>
          </a:prstGeom>
        </p:spPr>
      </p:pic>
      <p:pic>
        <p:nvPicPr>
          <p:cNvPr id="124" name="Graphic 123">
            <a:extLst>
              <a:ext uri="{FF2B5EF4-FFF2-40B4-BE49-F238E27FC236}">
                <a16:creationId xmlns:a16="http://schemas.microsoft.com/office/drawing/2014/main" id="{DEE59692-2F17-460D-0470-DFDD12DDB5B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621390" y="4923424"/>
            <a:ext cx="446926" cy="446926"/>
          </a:xfrm>
          <a:prstGeom prst="rect">
            <a:avLst/>
          </a:prstGeom>
        </p:spPr>
      </p:pic>
      <p:sp>
        <p:nvSpPr>
          <p:cNvPr id="126" name="Rectangle 125">
            <a:extLst>
              <a:ext uri="{FF2B5EF4-FFF2-40B4-BE49-F238E27FC236}">
                <a16:creationId xmlns:a16="http://schemas.microsoft.com/office/drawing/2014/main" id="{4D8F5E36-AA5B-7459-74F3-46FF8629C23B}"/>
              </a:ext>
            </a:extLst>
          </p:cNvPr>
          <p:cNvSpPr/>
          <p:nvPr/>
        </p:nvSpPr>
        <p:spPr>
          <a:xfrm>
            <a:off x="401636" y="6073827"/>
            <a:ext cx="5593083" cy="60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127" name="Rectangle 126">
            <a:extLst>
              <a:ext uri="{FF2B5EF4-FFF2-40B4-BE49-F238E27FC236}">
                <a16:creationId xmlns:a16="http://schemas.microsoft.com/office/drawing/2014/main" id="{DE2EAF2F-6BAA-7A73-3D52-7D8B9029E6C0}"/>
              </a:ext>
            </a:extLst>
          </p:cNvPr>
          <p:cNvSpPr/>
          <p:nvPr/>
        </p:nvSpPr>
        <p:spPr>
          <a:xfrm>
            <a:off x="6177599" y="6073827"/>
            <a:ext cx="5593083" cy="60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Tree>
    <p:extLst>
      <p:ext uri="{BB962C8B-B14F-4D97-AF65-F5344CB8AC3E}">
        <p14:creationId xmlns:p14="http://schemas.microsoft.com/office/powerpoint/2010/main" val="1006724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E781B-16B9-5D2E-0872-A4E3EFB1605C}"/>
            </a:ext>
          </a:extLst>
        </p:cNvPr>
        <p:cNvGrpSpPr/>
        <p:nvPr/>
      </p:nvGrpSpPr>
      <p:grpSpPr>
        <a:xfrm>
          <a:off x="0" y="0"/>
          <a:ext cx="0" cy="0"/>
          <a:chOff x="0" y="0"/>
          <a:chExt cx="0" cy="0"/>
        </a:xfrm>
      </p:grpSpPr>
      <p:pic>
        <p:nvPicPr>
          <p:cNvPr id="12" name="Picture 11" descr="A building with doors and a parking lot&#10;&#10;Description automatically generated">
            <a:extLst>
              <a:ext uri="{FF2B5EF4-FFF2-40B4-BE49-F238E27FC236}">
                <a16:creationId xmlns:a16="http://schemas.microsoft.com/office/drawing/2014/main" id="{9918917D-B112-28C7-DCE2-81446D2FBEE3}"/>
              </a:ext>
            </a:extLst>
          </p:cNvPr>
          <p:cNvPicPr>
            <a:picLocks noChangeAspect="1"/>
          </p:cNvPicPr>
          <p:nvPr/>
        </p:nvPicPr>
        <p:blipFill>
          <a:blip r:embed="rId2" cstate="screen">
            <a:alphaModFix amt="12000"/>
            <a:extLst>
              <a:ext uri="{BEBA8EAE-BF5A-486C-A8C5-ECC9F3942E4B}">
                <a14:imgProps xmlns:a14="http://schemas.microsoft.com/office/drawing/2010/main">
                  <a14:imgLayer r:embed="rId3">
                    <a14:imgEffect>
                      <a14:saturation sat="0"/>
                    </a14:imgEffect>
                    <a14:imgEffect>
                      <a14:brightnessContrast bright="40000"/>
                    </a14:imgEffect>
                  </a14:imgLayer>
                </a14:imgProps>
              </a:ext>
              <a:ext uri="{28A0092B-C50C-407E-A947-70E740481C1C}">
                <a14:useLocalDpi xmlns:a14="http://schemas.microsoft.com/office/drawing/2010/main"/>
              </a:ext>
            </a:extLst>
          </a:blip>
          <a:srcRect/>
          <a:stretch/>
        </p:blipFill>
        <p:spPr>
          <a:xfrm>
            <a:off x="0" y="-1"/>
            <a:ext cx="12192000" cy="3513139"/>
          </a:xfrm>
          <a:prstGeom prst="rect">
            <a:avLst/>
          </a:prstGeom>
        </p:spPr>
      </p:pic>
      <p:sp>
        <p:nvSpPr>
          <p:cNvPr id="5" name="Title 4">
            <a:extLst>
              <a:ext uri="{FF2B5EF4-FFF2-40B4-BE49-F238E27FC236}">
                <a16:creationId xmlns:a16="http://schemas.microsoft.com/office/drawing/2014/main" id="{52C86258-F040-6A80-70A9-1232374C782C}"/>
              </a:ext>
            </a:extLst>
          </p:cNvPr>
          <p:cNvSpPr>
            <a:spLocks noGrp="1"/>
          </p:cNvSpPr>
          <p:nvPr>
            <p:ph type="title"/>
          </p:nvPr>
        </p:nvSpPr>
        <p:spPr/>
        <p:txBody>
          <a:bodyPr/>
          <a:lstStyle/>
          <a:p>
            <a:r>
              <a:rPr lang="en-US"/>
              <a:t>FUND STRUCTURE AT-A-GLANCE</a:t>
            </a:r>
          </a:p>
        </p:txBody>
      </p:sp>
      <p:sp>
        <p:nvSpPr>
          <p:cNvPr id="11" name="Text Placeholder 10">
            <a:extLst>
              <a:ext uri="{FF2B5EF4-FFF2-40B4-BE49-F238E27FC236}">
                <a16:creationId xmlns:a16="http://schemas.microsoft.com/office/drawing/2014/main" id="{80E1F465-119C-DC37-859E-78516BA9F86A}"/>
              </a:ext>
            </a:extLst>
          </p:cNvPr>
          <p:cNvSpPr>
            <a:spLocks noGrp="1"/>
          </p:cNvSpPr>
          <p:nvPr>
            <p:ph type="body" sz="quarter" idx="11"/>
          </p:nvPr>
        </p:nvSpPr>
        <p:spPr>
          <a:xfrm>
            <a:off x="411479" y="900567"/>
            <a:ext cx="11369047" cy="279757"/>
          </a:xfrm>
        </p:spPr>
        <p:txBody>
          <a:bodyPr/>
          <a:lstStyle/>
          <a:p>
            <a:r>
              <a:rPr lang="en-US"/>
              <a:t>First Time Available to Private Investors — On Institutional Terms</a:t>
            </a:r>
          </a:p>
        </p:txBody>
      </p:sp>
      <p:graphicFrame>
        <p:nvGraphicFramePr>
          <p:cNvPr id="2" name="Table 1">
            <a:extLst>
              <a:ext uri="{FF2B5EF4-FFF2-40B4-BE49-F238E27FC236}">
                <a16:creationId xmlns:a16="http://schemas.microsoft.com/office/drawing/2014/main" id="{C567B3E3-2440-DB25-68D2-8BE823233930}"/>
              </a:ext>
            </a:extLst>
          </p:cNvPr>
          <p:cNvGraphicFramePr>
            <a:graphicFrameLocks noGrp="1"/>
          </p:cNvGraphicFramePr>
          <p:nvPr>
            <p:extLst>
              <p:ext uri="{D42A27DB-BD31-4B8C-83A1-F6EECF244321}">
                <p14:modId xmlns:p14="http://schemas.microsoft.com/office/powerpoint/2010/main" val="1084822269"/>
              </p:ext>
            </p:extLst>
          </p:nvPr>
        </p:nvGraphicFramePr>
        <p:xfrm>
          <a:off x="401638" y="1406525"/>
          <a:ext cx="5601335" cy="3474720"/>
        </p:xfrm>
        <a:graphic>
          <a:graphicData uri="http://schemas.openxmlformats.org/drawingml/2006/table">
            <a:tbl>
              <a:tblPr firstRow="1" bandRow="1">
                <a:effectLst/>
                <a:tableStyleId>{2D5ABB26-0587-4C30-8999-92F81FD0307C}</a:tableStyleId>
              </a:tblPr>
              <a:tblGrid>
                <a:gridCol w="1848076">
                  <a:extLst>
                    <a:ext uri="{9D8B030D-6E8A-4147-A177-3AD203B41FA5}">
                      <a16:colId xmlns:a16="http://schemas.microsoft.com/office/drawing/2014/main" val="1246226981"/>
                    </a:ext>
                  </a:extLst>
                </a:gridCol>
                <a:gridCol w="3753259">
                  <a:extLst>
                    <a:ext uri="{9D8B030D-6E8A-4147-A177-3AD203B41FA5}">
                      <a16:colId xmlns:a16="http://schemas.microsoft.com/office/drawing/2014/main" val="2958055395"/>
                    </a:ext>
                  </a:extLst>
                </a:gridCol>
              </a:tblGrid>
              <a:tr h="579120">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lt1">
                              <a:lumMod val="100000"/>
                            </a:schemeClr>
                          </a:solidFill>
                          <a:effectLst/>
                          <a:latin typeface="Garamond" panose="02020404030301010803" pitchFamily="18" charset="0"/>
                          <a:ea typeface="+mn-ea"/>
                          <a:cs typeface="+mn-cs"/>
                          <a:sym typeface=""/>
                        </a:rPr>
                        <a:t>Total Equity</a:t>
                      </a:r>
                    </a:p>
                  </a:txBody>
                  <a:tcPr marT="0" marB="0" anchor="ctr">
                    <a:lnT w="3175" cap="flat" cmpd="sng" algn="ctr">
                      <a:solidFill>
                        <a:schemeClr val="accent2">
                          <a:lumMod val="40000"/>
                          <a:lumOff val="60000"/>
                        </a:schemeClr>
                      </a:solidFill>
                      <a:prstDash val="solid"/>
                      <a:round/>
                      <a:headEnd type="none" w="med" len="med"/>
                      <a:tailEnd type="none" w="med" len="med"/>
                    </a:lnT>
                    <a:lnB w="3175" cap="flat" cmpd="sng" algn="ctr">
                      <a:solidFill>
                        <a:schemeClr val="accent2">
                          <a:lumMod val="40000"/>
                          <a:lumOff val="60000"/>
                        </a:schemeClr>
                      </a:solidFill>
                      <a:prstDash val="solid"/>
                      <a:round/>
                      <a:headEnd type="none" w="med" len="med"/>
                      <a:tailEnd type="none" w="med" len="med"/>
                    </a:lnB>
                    <a:solidFill>
                      <a:schemeClr val="accent1">
                        <a:lumMod val="100000"/>
                      </a:schemeClr>
                    </a:solidFill>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accent6"/>
                          </a:solidFill>
                          <a:effectLst/>
                          <a:latin typeface="Garamond" panose="02020404030301010803" pitchFamily="18" charset="0"/>
                          <a:ea typeface="+mn-ea"/>
                          <a:cs typeface="+mn-cs"/>
                          <a:sym typeface=""/>
                        </a:rPr>
                        <a:t>$100M Fund and/or One-Off Deals</a:t>
                      </a:r>
                    </a:p>
                  </a:txBody>
                  <a:tcPr marT="0" marB="0" anchor="ctr">
                    <a:lnR w="12700" cap="flat" cmpd="sng" algn="ctr">
                      <a:solidFill>
                        <a:schemeClr val="lt1">
                          <a:lumMod val="100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3999574388"/>
                  </a:ext>
                </a:extLst>
              </a:tr>
              <a:tr h="579120">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lt1">
                              <a:lumMod val="100000"/>
                            </a:schemeClr>
                          </a:solidFill>
                          <a:effectLst/>
                          <a:latin typeface="Garamond" panose="02020404030301010803" pitchFamily="18" charset="0"/>
                          <a:ea typeface="+mn-ea"/>
                          <a:cs typeface="+mn-cs"/>
                          <a:sym typeface=""/>
                        </a:rPr>
                        <a:t>Target Strategy</a:t>
                      </a:r>
                    </a:p>
                  </a:txBody>
                  <a:tcPr marT="0" marB="0" anchor="ctr">
                    <a:lnT w="3175" cap="flat" cmpd="sng" algn="ctr">
                      <a:solidFill>
                        <a:schemeClr val="accent2">
                          <a:lumMod val="40000"/>
                          <a:lumOff val="60000"/>
                        </a:schemeClr>
                      </a:solidFill>
                      <a:prstDash val="solid"/>
                      <a:round/>
                      <a:headEnd type="none" w="med" len="med"/>
                      <a:tailEnd type="none" w="med" len="med"/>
                    </a:lnT>
                    <a:lnB w="3175" cap="flat" cmpd="sng" algn="ctr">
                      <a:solidFill>
                        <a:schemeClr val="accent2">
                          <a:lumMod val="40000"/>
                          <a:lumOff val="60000"/>
                        </a:schemeClr>
                      </a:solidFill>
                      <a:prstDash val="solid"/>
                      <a:round/>
                      <a:headEnd type="none" w="med" len="med"/>
                      <a:tailEnd type="none" w="med" len="med"/>
                    </a:lnB>
                    <a:solidFill>
                      <a:schemeClr val="accent1">
                        <a:lumMod val="100000"/>
                      </a:schemeClr>
                    </a:solidFill>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accent6"/>
                          </a:solidFill>
                          <a:effectLst/>
                          <a:latin typeface="Garamond" panose="02020404030301010803" pitchFamily="18" charset="0"/>
                          <a:ea typeface="+mn-ea"/>
                          <a:cs typeface="+mn-cs"/>
                          <a:sym typeface=""/>
                        </a:rPr>
                        <a:t>Value-Add / Opportunistic Industrial</a:t>
                      </a:r>
                    </a:p>
                  </a:txBody>
                  <a:tcPr marT="0" marB="0" anchor="ctr">
                    <a:lnR w="12700" cap="flat" cmpd="sng" algn="ctr">
                      <a:solidFill>
                        <a:schemeClr val="lt1">
                          <a:lumMod val="100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3905348469"/>
                  </a:ext>
                </a:extLst>
              </a:tr>
              <a:tr h="579120">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lt1">
                              <a:lumMod val="100000"/>
                            </a:schemeClr>
                          </a:solidFill>
                          <a:effectLst/>
                          <a:latin typeface="Garamond" panose="02020404030301010803" pitchFamily="18" charset="0"/>
                          <a:ea typeface="+mn-ea"/>
                          <a:cs typeface="+mn-cs"/>
                          <a:sym typeface=""/>
                        </a:rPr>
                        <a:t>Target Product</a:t>
                      </a:r>
                    </a:p>
                  </a:txBody>
                  <a:tcPr marT="0" marB="0" anchor="ctr">
                    <a:lnT w="3175" cap="flat" cmpd="sng" algn="ctr">
                      <a:solidFill>
                        <a:schemeClr val="accent2">
                          <a:lumMod val="40000"/>
                          <a:lumOff val="60000"/>
                        </a:schemeClr>
                      </a:solidFill>
                      <a:prstDash val="solid"/>
                      <a:round/>
                      <a:headEnd type="none" w="med" len="med"/>
                      <a:tailEnd type="none" w="med" len="med"/>
                    </a:lnT>
                    <a:lnB w="3175" cap="flat" cmpd="sng" algn="ctr">
                      <a:solidFill>
                        <a:schemeClr val="accent2">
                          <a:lumMod val="40000"/>
                          <a:lumOff val="60000"/>
                        </a:schemeClr>
                      </a:solidFill>
                      <a:prstDash val="solid"/>
                      <a:round/>
                      <a:headEnd type="none" w="med" len="med"/>
                      <a:tailEnd type="none" w="med" len="med"/>
                    </a:lnB>
                    <a:solidFill>
                      <a:schemeClr val="accent1">
                        <a:lumMod val="100000"/>
                      </a:schemeClr>
                    </a:solidFill>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accent6"/>
                          </a:solidFill>
                          <a:effectLst/>
                          <a:latin typeface="Garamond" panose="02020404030301010803" pitchFamily="18" charset="0"/>
                          <a:ea typeface="+mn-ea"/>
                          <a:cs typeface="+mn-cs"/>
                          <a:sym typeface=""/>
                        </a:rPr>
                        <a:t>Class A and B distribution warehouses</a:t>
                      </a:r>
                    </a:p>
                  </a:txBody>
                  <a:tcPr marT="0" marB="0" anchor="ctr">
                    <a:lnR w="12700" cap="flat" cmpd="sng" algn="ctr">
                      <a:solidFill>
                        <a:schemeClr val="lt1">
                          <a:lumMod val="100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1092958736"/>
                  </a:ext>
                </a:extLst>
              </a:tr>
              <a:tr h="579120">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lt1">
                              <a:lumMod val="100000"/>
                            </a:schemeClr>
                          </a:solidFill>
                          <a:effectLst/>
                          <a:latin typeface="Garamond" panose="02020404030301010803" pitchFamily="18" charset="0"/>
                          <a:ea typeface="+mn-ea"/>
                          <a:cs typeface="+mn-cs"/>
                          <a:sym typeface=""/>
                        </a:rPr>
                        <a:t>Geography</a:t>
                      </a:r>
                    </a:p>
                  </a:txBody>
                  <a:tcPr marT="0" marB="0" anchor="ctr">
                    <a:lnT w="3175" cap="flat" cmpd="sng" algn="ctr">
                      <a:solidFill>
                        <a:schemeClr val="accent2">
                          <a:lumMod val="40000"/>
                          <a:lumOff val="60000"/>
                        </a:schemeClr>
                      </a:solidFill>
                      <a:prstDash val="solid"/>
                      <a:round/>
                      <a:headEnd type="none" w="med" len="med"/>
                      <a:tailEnd type="none" w="med" len="med"/>
                    </a:lnT>
                    <a:lnB w="3175" cap="flat" cmpd="sng" algn="ctr">
                      <a:solidFill>
                        <a:schemeClr val="accent2">
                          <a:lumMod val="40000"/>
                          <a:lumOff val="60000"/>
                        </a:schemeClr>
                      </a:solidFill>
                      <a:prstDash val="solid"/>
                      <a:round/>
                      <a:headEnd type="none" w="med" len="med"/>
                      <a:tailEnd type="none" w="med" len="med"/>
                    </a:lnB>
                    <a:solidFill>
                      <a:schemeClr val="accent1">
                        <a:lumMod val="100000"/>
                      </a:schemeClr>
                    </a:solidFill>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accent6"/>
                          </a:solidFill>
                          <a:effectLst/>
                          <a:latin typeface="Garamond" panose="02020404030301010803" pitchFamily="18" charset="0"/>
                          <a:ea typeface="+mn-ea"/>
                          <a:cs typeface="+mn-cs"/>
                          <a:sym typeface=""/>
                        </a:rPr>
                        <a:t>Major United States markets</a:t>
                      </a:r>
                    </a:p>
                  </a:txBody>
                  <a:tcPr marT="0" marB="0" anchor="ctr">
                    <a:lnR w="12700" cap="flat" cmpd="sng" algn="ctr">
                      <a:solidFill>
                        <a:schemeClr val="lt1">
                          <a:lumMod val="100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2395562818"/>
                  </a:ext>
                </a:extLst>
              </a:tr>
              <a:tr h="579120">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lt1">
                              <a:lumMod val="100000"/>
                            </a:schemeClr>
                          </a:solidFill>
                          <a:effectLst/>
                          <a:latin typeface="Garamond" panose="02020404030301010803" pitchFamily="18" charset="0"/>
                          <a:ea typeface="+mn-ea"/>
                          <a:cs typeface="+mn-cs"/>
                          <a:sym typeface=""/>
                        </a:rPr>
                        <a:t>Average Deal Size</a:t>
                      </a:r>
                    </a:p>
                  </a:txBody>
                  <a:tcPr marT="0" marB="0" anchor="ctr">
                    <a:lnT w="3175" cap="flat" cmpd="sng" algn="ctr">
                      <a:solidFill>
                        <a:schemeClr val="accent2">
                          <a:lumMod val="40000"/>
                          <a:lumOff val="60000"/>
                        </a:schemeClr>
                      </a:solidFill>
                      <a:prstDash val="solid"/>
                      <a:round/>
                      <a:headEnd type="none" w="med" len="med"/>
                      <a:tailEnd type="none" w="med" len="med"/>
                    </a:lnT>
                    <a:lnB w="3175" cap="flat" cmpd="sng" algn="ctr">
                      <a:solidFill>
                        <a:schemeClr val="accent2">
                          <a:lumMod val="40000"/>
                          <a:lumOff val="60000"/>
                        </a:schemeClr>
                      </a:solidFill>
                      <a:prstDash val="solid"/>
                      <a:round/>
                      <a:headEnd type="none" w="med" len="med"/>
                      <a:tailEnd type="none" w="med" len="med"/>
                    </a:lnB>
                    <a:solidFill>
                      <a:schemeClr val="accent1">
                        <a:lumMod val="100000"/>
                      </a:schemeClr>
                    </a:solidFill>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accent6"/>
                          </a:solidFill>
                          <a:effectLst/>
                          <a:latin typeface="Garamond" panose="02020404030301010803" pitchFamily="18" charset="0"/>
                          <a:ea typeface="+mn-ea"/>
                          <a:cs typeface="+mn-cs"/>
                          <a:sym typeface=""/>
                        </a:rPr>
                        <a:t>$15M – $35M</a:t>
                      </a:r>
                    </a:p>
                  </a:txBody>
                  <a:tcPr marT="0" marB="0" anchor="ctr">
                    <a:lnR w="12700" cap="flat" cmpd="sng" algn="ctr">
                      <a:solidFill>
                        <a:schemeClr val="lt1">
                          <a:lumMod val="100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1207824808"/>
                  </a:ext>
                </a:extLst>
              </a:tr>
              <a:tr h="579120">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lt1">
                              <a:lumMod val="100000"/>
                            </a:schemeClr>
                          </a:solidFill>
                          <a:effectLst/>
                          <a:latin typeface="Garamond" panose="02020404030301010803" pitchFamily="18" charset="0"/>
                          <a:ea typeface="+mn-ea"/>
                          <a:cs typeface="+mn-cs"/>
                          <a:sym typeface=""/>
                        </a:rPr>
                        <a:t>Leverage</a:t>
                      </a:r>
                    </a:p>
                  </a:txBody>
                  <a:tcPr marT="0" marB="0" anchor="ctr">
                    <a:lnT w="3175" cap="flat" cmpd="sng" algn="ctr">
                      <a:solidFill>
                        <a:schemeClr val="accent2">
                          <a:lumMod val="40000"/>
                          <a:lumOff val="60000"/>
                        </a:schemeClr>
                      </a:solidFill>
                      <a:prstDash val="solid"/>
                      <a:round/>
                      <a:headEnd type="none" w="med" len="med"/>
                      <a:tailEnd type="none" w="med" len="med"/>
                    </a:lnT>
                    <a:solidFill>
                      <a:schemeClr val="accent1">
                        <a:lumMod val="100000"/>
                      </a:schemeClr>
                    </a:solidFill>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accent6"/>
                          </a:solidFill>
                          <a:effectLst/>
                          <a:latin typeface="Garamond" panose="02020404030301010803" pitchFamily="18" charset="0"/>
                          <a:ea typeface="+mn-ea"/>
                          <a:cs typeface="+mn-cs"/>
                          <a:sym typeface=""/>
                        </a:rPr>
                        <a:t>65% loan-to-cost</a:t>
                      </a:r>
                    </a:p>
                  </a:txBody>
                  <a:tcPr marT="0" marB="0" anchor="ctr">
                    <a:lnR w="12700" cap="flat" cmpd="sng" algn="ctr">
                      <a:solidFill>
                        <a:schemeClr val="lt1">
                          <a:lumMod val="100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lumMod val="100000"/>
                      </a:schemeClr>
                    </a:solidFill>
                  </a:tcPr>
                </a:tc>
                <a:extLst>
                  <a:ext uri="{0D108BD9-81ED-4DB2-BD59-A6C34878D82A}">
                    <a16:rowId xmlns:a16="http://schemas.microsoft.com/office/drawing/2014/main" val="172682588"/>
                  </a:ext>
                </a:extLst>
              </a:tr>
            </a:tbl>
          </a:graphicData>
        </a:graphic>
      </p:graphicFrame>
      <p:graphicFrame>
        <p:nvGraphicFramePr>
          <p:cNvPr id="20" name="Table 19">
            <a:extLst>
              <a:ext uri="{FF2B5EF4-FFF2-40B4-BE49-F238E27FC236}">
                <a16:creationId xmlns:a16="http://schemas.microsoft.com/office/drawing/2014/main" id="{5B755E06-2C1D-144E-B3F0-5039CF111D37}"/>
              </a:ext>
            </a:extLst>
          </p:cNvPr>
          <p:cNvGraphicFramePr>
            <a:graphicFrameLocks noGrp="1"/>
          </p:cNvGraphicFramePr>
          <p:nvPr>
            <p:extLst>
              <p:ext uri="{D42A27DB-BD31-4B8C-83A1-F6EECF244321}">
                <p14:modId xmlns:p14="http://schemas.microsoft.com/office/powerpoint/2010/main" val="1555390922"/>
              </p:ext>
            </p:extLst>
          </p:nvPr>
        </p:nvGraphicFramePr>
        <p:xfrm>
          <a:off x="6185853" y="1406525"/>
          <a:ext cx="5601334" cy="3474720"/>
        </p:xfrm>
        <a:graphic>
          <a:graphicData uri="http://schemas.openxmlformats.org/drawingml/2006/table">
            <a:tbl>
              <a:tblPr firstRow="1" bandRow="1">
                <a:effectLst/>
                <a:tableStyleId>{2D5ABB26-0587-4C30-8999-92F81FD0307C}</a:tableStyleId>
              </a:tblPr>
              <a:tblGrid>
                <a:gridCol w="2285047">
                  <a:extLst>
                    <a:ext uri="{9D8B030D-6E8A-4147-A177-3AD203B41FA5}">
                      <a16:colId xmlns:a16="http://schemas.microsoft.com/office/drawing/2014/main" val="2466088762"/>
                    </a:ext>
                  </a:extLst>
                </a:gridCol>
                <a:gridCol w="3316287">
                  <a:extLst>
                    <a:ext uri="{9D8B030D-6E8A-4147-A177-3AD203B41FA5}">
                      <a16:colId xmlns:a16="http://schemas.microsoft.com/office/drawing/2014/main" val="1925471913"/>
                    </a:ext>
                  </a:extLst>
                </a:gridCol>
              </a:tblGrid>
              <a:tr h="579120">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lt1">
                              <a:lumMod val="100000"/>
                            </a:schemeClr>
                          </a:solidFill>
                          <a:effectLst/>
                          <a:latin typeface="Garamond" panose="02020404030301010803" pitchFamily="18" charset="0"/>
                          <a:ea typeface="+mn-ea"/>
                          <a:cs typeface="+mn-cs"/>
                          <a:sym typeface=""/>
                        </a:rPr>
                        <a:t>Target Property IRR</a:t>
                      </a:r>
                    </a:p>
                  </a:txBody>
                  <a:tcPr marT="0" marB="0" anchor="ctr">
                    <a:lnT w="3175" cap="flat" cmpd="sng" algn="ctr">
                      <a:solidFill>
                        <a:schemeClr val="accent2">
                          <a:lumMod val="40000"/>
                          <a:lumOff val="60000"/>
                        </a:schemeClr>
                      </a:solidFill>
                      <a:prstDash val="solid"/>
                      <a:round/>
                      <a:headEnd type="none" w="med" len="med"/>
                      <a:tailEnd type="none" w="med" len="med"/>
                    </a:lnT>
                    <a:lnB w="3175" cap="flat" cmpd="sng" algn="ctr">
                      <a:solidFill>
                        <a:schemeClr val="accent2">
                          <a:lumMod val="40000"/>
                          <a:lumOff val="60000"/>
                        </a:schemeClr>
                      </a:solidFill>
                      <a:prstDash val="solid"/>
                      <a:round/>
                      <a:headEnd type="none" w="med" len="med"/>
                      <a:tailEnd type="none" w="med" len="med"/>
                    </a:lnB>
                    <a:solidFill>
                      <a:schemeClr val="accent1">
                        <a:lumMod val="100000"/>
                      </a:schemeClr>
                    </a:solidFill>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accent6"/>
                          </a:solidFill>
                          <a:effectLst/>
                          <a:latin typeface="Garamond" panose="02020404030301010803" pitchFamily="18" charset="0"/>
                          <a:ea typeface="+mn-ea"/>
                          <a:cs typeface="+mn-cs"/>
                          <a:sym typeface=""/>
                        </a:rPr>
                        <a:t>+15%</a:t>
                      </a:r>
                    </a:p>
                  </a:txBody>
                  <a:tcPr marT="0" marB="0" anchor="ctr">
                    <a:lnR w="12700" cap="flat" cmpd="sng" algn="ctr">
                      <a:solidFill>
                        <a:schemeClr val="lt1">
                          <a:lumMod val="100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1448310169"/>
                  </a:ext>
                </a:extLst>
              </a:tr>
              <a:tr h="579120">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lt1">
                              <a:lumMod val="100000"/>
                            </a:schemeClr>
                          </a:solidFill>
                          <a:effectLst/>
                          <a:latin typeface="Garamond" panose="02020404030301010803" pitchFamily="18" charset="0"/>
                          <a:ea typeface="+mn-ea"/>
                          <a:cs typeface="+mn-cs"/>
                          <a:sym typeface=""/>
                        </a:rPr>
                        <a:t>Preferred Return</a:t>
                      </a:r>
                    </a:p>
                  </a:txBody>
                  <a:tcPr marT="0" marB="0" anchor="ctr">
                    <a:lnT w="3175" cap="flat" cmpd="sng" algn="ctr">
                      <a:solidFill>
                        <a:schemeClr val="accent2">
                          <a:lumMod val="40000"/>
                          <a:lumOff val="60000"/>
                        </a:schemeClr>
                      </a:solidFill>
                      <a:prstDash val="solid"/>
                      <a:round/>
                      <a:headEnd type="none" w="med" len="med"/>
                      <a:tailEnd type="none" w="med" len="med"/>
                    </a:lnT>
                    <a:lnB w="3175" cap="flat" cmpd="sng" algn="ctr">
                      <a:solidFill>
                        <a:schemeClr val="accent2">
                          <a:lumMod val="40000"/>
                          <a:lumOff val="60000"/>
                        </a:schemeClr>
                      </a:solidFill>
                      <a:prstDash val="solid"/>
                      <a:round/>
                      <a:headEnd type="none" w="med" len="med"/>
                      <a:tailEnd type="none" w="med" len="med"/>
                    </a:lnB>
                    <a:solidFill>
                      <a:schemeClr val="accent1">
                        <a:lumMod val="100000"/>
                      </a:schemeClr>
                    </a:solidFill>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accent6"/>
                          </a:solidFill>
                          <a:effectLst/>
                          <a:latin typeface="Garamond" panose="02020404030301010803" pitchFamily="18" charset="0"/>
                          <a:ea typeface="+mn-ea"/>
                          <a:cs typeface="+mn-cs"/>
                          <a:sym typeface=""/>
                        </a:rPr>
                        <a:t>8% to LPs</a:t>
                      </a:r>
                    </a:p>
                  </a:txBody>
                  <a:tcPr marT="0" marB="0" anchor="ctr">
                    <a:lnR w="12700" cap="flat" cmpd="sng" algn="ctr">
                      <a:solidFill>
                        <a:schemeClr val="lt1">
                          <a:lumMod val="100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3663392856"/>
                  </a:ext>
                </a:extLst>
              </a:tr>
              <a:tr h="579120">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lt1">
                              <a:lumMod val="100000"/>
                            </a:schemeClr>
                          </a:solidFill>
                          <a:effectLst/>
                          <a:latin typeface="Garamond" panose="02020404030301010803" pitchFamily="18" charset="0"/>
                          <a:ea typeface="+mn-ea"/>
                          <a:cs typeface="+mn-cs"/>
                          <a:sym typeface=""/>
                        </a:rPr>
                        <a:t>Promote</a:t>
                      </a:r>
                    </a:p>
                  </a:txBody>
                  <a:tcPr marT="0" marB="0" anchor="ctr">
                    <a:lnT w="3175" cap="flat" cmpd="sng" algn="ctr">
                      <a:solidFill>
                        <a:schemeClr val="accent2">
                          <a:lumMod val="40000"/>
                          <a:lumOff val="60000"/>
                        </a:schemeClr>
                      </a:solidFill>
                      <a:prstDash val="solid"/>
                      <a:round/>
                      <a:headEnd type="none" w="med" len="med"/>
                      <a:tailEnd type="none" w="med" len="med"/>
                    </a:lnT>
                    <a:lnB w="3175" cap="flat" cmpd="sng" algn="ctr">
                      <a:solidFill>
                        <a:schemeClr val="accent2">
                          <a:lumMod val="40000"/>
                          <a:lumOff val="60000"/>
                        </a:schemeClr>
                      </a:solidFill>
                      <a:prstDash val="solid"/>
                      <a:round/>
                      <a:headEnd type="none" w="med" len="med"/>
                      <a:tailEnd type="none" w="med" len="med"/>
                    </a:lnB>
                    <a:solidFill>
                      <a:schemeClr val="accent1">
                        <a:lumMod val="100000"/>
                      </a:schemeClr>
                    </a:solidFill>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accent6"/>
                          </a:solidFill>
                          <a:effectLst/>
                          <a:latin typeface="Garamond" panose="02020404030301010803" pitchFamily="18" charset="0"/>
                          <a:ea typeface="+mn-ea"/>
                          <a:cs typeface="+mn-cs"/>
                          <a:sym typeface=""/>
                        </a:rPr>
                        <a:t>80/20 up to 20% IRR · 70/30 thereafter</a:t>
                      </a:r>
                    </a:p>
                  </a:txBody>
                  <a:tcPr marT="0" marB="0" anchor="ctr">
                    <a:lnR w="12700" cap="flat" cmpd="sng" algn="ctr">
                      <a:solidFill>
                        <a:schemeClr val="lt1">
                          <a:lumMod val="100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1497341202"/>
                  </a:ext>
                </a:extLst>
              </a:tr>
              <a:tr h="579120">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lt1">
                              <a:lumMod val="100000"/>
                            </a:schemeClr>
                          </a:solidFill>
                          <a:effectLst/>
                          <a:latin typeface="Garamond" panose="02020404030301010803" pitchFamily="18" charset="0"/>
                          <a:ea typeface="+mn-ea"/>
                          <a:cs typeface="+mn-cs"/>
                          <a:sym typeface=""/>
                        </a:rPr>
                        <a:t>Asset </a:t>
                      </a:r>
                      <a:r>
                        <a:rPr lang="en-US" sz="1600" b="1" i="0" u="none" strike="noStrike" kern="1200" cap="none" spc="0" normalizeH="0" baseline="0" err="1">
                          <a:solidFill>
                            <a:schemeClr val="lt1">
                              <a:lumMod val="100000"/>
                            </a:schemeClr>
                          </a:solidFill>
                          <a:effectLst/>
                          <a:latin typeface="Garamond" panose="02020404030301010803" pitchFamily="18" charset="0"/>
                          <a:ea typeface="+mn-ea"/>
                          <a:cs typeface="+mn-cs"/>
                          <a:sym typeface=""/>
                        </a:rPr>
                        <a:t>Mgmt</a:t>
                      </a:r>
                      <a:r>
                        <a:rPr lang="en-US" sz="1600" b="1" i="0" u="none" strike="noStrike" kern="1200" cap="none" spc="0" normalizeH="0" baseline="0">
                          <a:solidFill>
                            <a:schemeClr val="lt1">
                              <a:lumMod val="100000"/>
                            </a:schemeClr>
                          </a:solidFill>
                          <a:effectLst/>
                          <a:latin typeface="Garamond" panose="02020404030301010803" pitchFamily="18" charset="0"/>
                          <a:ea typeface="+mn-ea"/>
                          <a:cs typeface="+mn-cs"/>
                          <a:sym typeface=""/>
                        </a:rPr>
                        <a:t> Fee</a:t>
                      </a:r>
                    </a:p>
                  </a:txBody>
                  <a:tcPr marT="0" marB="0" anchor="ctr">
                    <a:lnT w="3175" cap="flat" cmpd="sng" algn="ctr">
                      <a:solidFill>
                        <a:schemeClr val="accent2">
                          <a:lumMod val="40000"/>
                          <a:lumOff val="60000"/>
                        </a:schemeClr>
                      </a:solidFill>
                      <a:prstDash val="solid"/>
                      <a:round/>
                      <a:headEnd type="none" w="med" len="med"/>
                      <a:tailEnd type="none" w="med" len="med"/>
                    </a:lnT>
                    <a:lnB w="3175" cap="flat" cmpd="sng" algn="ctr">
                      <a:solidFill>
                        <a:schemeClr val="accent2">
                          <a:lumMod val="40000"/>
                          <a:lumOff val="60000"/>
                        </a:schemeClr>
                      </a:solidFill>
                      <a:prstDash val="solid"/>
                      <a:round/>
                      <a:headEnd type="none" w="med" len="med"/>
                      <a:tailEnd type="none" w="med" len="med"/>
                    </a:lnB>
                    <a:solidFill>
                      <a:schemeClr val="accent1">
                        <a:lumMod val="100000"/>
                      </a:schemeClr>
                    </a:solidFill>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accent6"/>
                          </a:solidFill>
                          <a:effectLst/>
                          <a:latin typeface="Garamond" panose="02020404030301010803" pitchFamily="18" charset="0"/>
                          <a:ea typeface="+mn-ea"/>
                          <a:cs typeface="+mn-cs"/>
                          <a:sym typeface=""/>
                        </a:rPr>
                        <a:t>2% / yr on net LP equity invested</a:t>
                      </a:r>
                    </a:p>
                  </a:txBody>
                  <a:tcPr marT="0" marB="0" anchor="ctr">
                    <a:lnR w="12700" cap="flat" cmpd="sng" algn="ctr">
                      <a:solidFill>
                        <a:schemeClr val="lt1">
                          <a:lumMod val="100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2934022827"/>
                  </a:ext>
                </a:extLst>
              </a:tr>
              <a:tr h="579120">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lt1">
                              <a:lumMod val="100000"/>
                            </a:schemeClr>
                          </a:solidFill>
                          <a:effectLst/>
                          <a:latin typeface="Garamond" panose="02020404030301010803" pitchFamily="18" charset="0"/>
                          <a:ea typeface="+mn-ea"/>
                          <a:cs typeface="+mn-cs"/>
                          <a:sym typeface=""/>
                        </a:rPr>
                        <a:t>Hold Period</a:t>
                      </a:r>
                    </a:p>
                  </a:txBody>
                  <a:tcPr marT="0" marB="0" anchor="ctr">
                    <a:lnT w="3175" cap="flat" cmpd="sng" algn="ctr">
                      <a:solidFill>
                        <a:schemeClr val="accent2">
                          <a:lumMod val="40000"/>
                          <a:lumOff val="60000"/>
                        </a:schemeClr>
                      </a:solidFill>
                      <a:prstDash val="solid"/>
                      <a:round/>
                      <a:headEnd type="none" w="med" len="med"/>
                      <a:tailEnd type="none" w="med" len="med"/>
                    </a:lnT>
                    <a:lnB w="3175" cap="flat" cmpd="sng" algn="ctr">
                      <a:solidFill>
                        <a:schemeClr val="accent2">
                          <a:lumMod val="40000"/>
                          <a:lumOff val="60000"/>
                        </a:schemeClr>
                      </a:solidFill>
                      <a:prstDash val="solid"/>
                      <a:round/>
                      <a:headEnd type="none" w="med" len="med"/>
                      <a:tailEnd type="none" w="med" len="med"/>
                    </a:lnB>
                    <a:solidFill>
                      <a:schemeClr val="accent1">
                        <a:lumMod val="100000"/>
                      </a:schemeClr>
                    </a:solidFill>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accent6"/>
                          </a:solidFill>
                          <a:effectLst/>
                          <a:latin typeface="Garamond" panose="02020404030301010803" pitchFamily="18" charset="0"/>
                          <a:ea typeface="+mn-ea"/>
                          <a:cs typeface="+mn-cs"/>
                          <a:sym typeface=""/>
                        </a:rPr>
                        <a:t>2 – 5 years per asset</a:t>
                      </a:r>
                    </a:p>
                  </a:txBody>
                  <a:tcPr marT="0" marB="0" anchor="ctr">
                    <a:lnR w="12700" cap="flat" cmpd="sng" algn="ctr">
                      <a:solidFill>
                        <a:schemeClr val="lt1">
                          <a:lumMod val="100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100000"/>
                      </a:schemeClr>
                    </a:solidFill>
                  </a:tcPr>
                </a:tc>
                <a:extLst>
                  <a:ext uri="{0D108BD9-81ED-4DB2-BD59-A6C34878D82A}">
                    <a16:rowId xmlns:a16="http://schemas.microsoft.com/office/drawing/2014/main" val="1540576795"/>
                  </a:ext>
                </a:extLst>
              </a:tr>
              <a:tr h="579120">
                <a:tc>
                  <a:txBody>
                    <a:bodyPr/>
                    <a:lstStyle/>
                    <a:p>
                      <a:pPr marL="0" marR="0" lvl="0" indent="0" algn="l" defTabSz="914400" rtl="0" eaLnBrk="1" fontAlgn="auto" hangingPunct="1">
                        <a:lnSpc>
                          <a:spcPct val="100000"/>
                        </a:lnSpc>
                        <a:spcBef>
                          <a:spcPts val="0"/>
                        </a:spcBef>
                        <a:spcAft>
                          <a:spcPts val="0"/>
                        </a:spcAft>
                        <a:buFontTx/>
                        <a:buNone/>
                      </a:pPr>
                      <a:r>
                        <a:rPr lang="en-US" sz="1600" b="1" i="0" u="none" strike="noStrike" kern="1200" cap="none" spc="0" normalizeH="0" baseline="0">
                          <a:solidFill>
                            <a:schemeClr val="lt1">
                              <a:lumMod val="100000"/>
                            </a:schemeClr>
                          </a:solidFill>
                          <a:effectLst/>
                          <a:latin typeface="Garamond" panose="02020404030301010803" pitchFamily="18" charset="0"/>
                          <a:ea typeface="+mn-ea"/>
                          <a:cs typeface="+mn-cs"/>
                          <a:sym typeface=""/>
                        </a:rPr>
                        <a:t>Investment Period</a:t>
                      </a:r>
                    </a:p>
                  </a:txBody>
                  <a:tcPr marT="0" marB="0" anchor="ctr">
                    <a:lnT w="3175" cap="flat" cmpd="sng" algn="ctr">
                      <a:solidFill>
                        <a:schemeClr val="accent2">
                          <a:lumMod val="40000"/>
                          <a:lumOff val="60000"/>
                        </a:schemeClr>
                      </a:solidFill>
                      <a:prstDash val="solid"/>
                      <a:round/>
                      <a:headEnd type="none" w="med" len="med"/>
                      <a:tailEnd type="none" w="med" len="med"/>
                    </a:lnT>
                    <a:solidFill>
                      <a:schemeClr val="accent1">
                        <a:lumMod val="100000"/>
                      </a:schemeClr>
                    </a:solidFill>
                  </a:tcPr>
                </a:tc>
                <a:tc>
                  <a:txBody>
                    <a:bodyPr/>
                    <a:lstStyle/>
                    <a:p>
                      <a:pPr marL="0" marR="0" lvl="0" indent="0" algn="l" defTabSz="914400" rtl="0" eaLnBrk="1" fontAlgn="auto" hangingPunct="1">
                        <a:lnSpc>
                          <a:spcPct val="100000"/>
                        </a:lnSpc>
                        <a:spcBef>
                          <a:spcPts val="0"/>
                        </a:spcBef>
                        <a:spcAft>
                          <a:spcPts val="0"/>
                        </a:spcAft>
                        <a:buFontTx/>
                        <a:buNone/>
                      </a:pPr>
                      <a:r>
                        <a:rPr lang="en-US" sz="1400" b="0" i="0" u="none" strike="noStrike" kern="1200" cap="none" spc="0" normalizeH="0" baseline="0">
                          <a:solidFill>
                            <a:schemeClr val="accent6"/>
                          </a:solidFill>
                          <a:effectLst/>
                          <a:latin typeface="Garamond" panose="02020404030301010803" pitchFamily="18" charset="0"/>
                          <a:ea typeface="+mn-ea"/>
                          <a:cs typeface="+mn-cs"/>
                          <a:sym typeface=""/>
                        </a:rPr>
                        <a:t>3 – 5 years</a:t>
                      </a:r>
                    </a:p>
                  </a:txBody>
                  <a:tcPr marT="0" marB="0" anchor="ctr">
                    <a:lnR w="12700" cap="flat" cmpd="sng" algn="ctr">
                      <a:solidFill>
                        <a:schemeClr val="lt1">
                          <a:lumMod val="100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lumMod val="100000"/>
                      </a:schemeClr>
                    </a:solidFill>
                  </a:tcPr>
                </a:tc>
                <a:extLst>
                  <a:ext uri="{0D108BD9-81ED-4DB2-BD59-A6C34878D82A}">
                    <a16:rowId xmlns:a16="http://schemas.microsoft.com/office/drawing/2014/main" val="1045290958"/>
                  </a:ext>
                </a:extLst>
              </a:tr>
            </a:tbl>
          </a:graphicData>
        </a:graphic>
      </p:graphicFrame>
      <p:pic>
        <p:nvPicPr>
          <p:cNvPr id="13" name="Picture 2">
            <a:extLst>
              <a:ext uri="{FF2B5EF4-FFF2-40B4-BE49-F238E27FC236}">
                <a16:creationId xmlns:a16="http://schemas.microsoft.com/office/drawing/2014/main" id="{2A4FB58E-E7E3-D7E8-89E8-F3ACB341034E}"/>
              </a:ext>
            </a:extLst>
          </p:cNvPr>
          <p:cNvPicPr>
            <a:picLocks noChangeAspect="1" noChangeArrowheads="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t="59666" b="31712"/>
          <a:stretch>
            <a:fillRect/>
          </a:stretch>
        </p:blipFill>
        <p:spPr bwMode="auto">
          <a:xfrm>
            <a:off x="0" y="5069315"/>
            <a:ext cx="12192000" cy="70078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44D9DD6-0E5B-5C36-47A5-E82F7049FF9B}"/>
              </a:ext>
            </a:extLst>
          </p:cNvPr>
          <p:cNvSpPr/>
          <p:nvPr/>
        </p:nvSpPr>
        <p:spPr>
          <a:xfrm>
            <a:off x="-1" y="5069315"/>
            <a:ext cx="12192001" cy="700785"/>
          </a:xfrm>
          <a:prstGeom prst="rect">
            <a:avLst/>
          </a:prstGeom>
          <a:gradFill>
            <a:gsLst>
              <a:gs pos="100000">
                <a:srgbClr val="000514">
                  <a:alpha val="95000"/>
                </a:srgbClr>
              </a:gs>
              <a:gs pos="54000">
                <a:srgbClr val="00102F">
                  <a:alpha val="87000"/>
                </a:srgbClr>
              </a:gs>
              <a:gs pos="0">
                <a:schemeClr val="accent1">
                  <a:alpha val="83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7AADE3-D661-C03B-F710-1EABC5C1D969}"/>
              </a:ext>
            </a:extLst>
          </p:cNvPr>
          <p:cNvSpPr txBox="1"/>
          <p:nvPr/>
        </p:nvSpPr>
        <p:spPr>
          <a:xfrm>
            <a:off x="712597" y="5284734"/>
            <a:ext cx="1404622" cy="269946"/>
          </a:xfrm>
          <a:prstGeom prst="rect">
            <a:avLst/>
          </a:prstGeom>
          <a:noFill/>
        </p:spPr>
        <p:txBody>
          <a:bodyPr wrap="square" lIns="0" tIns="0" rIns="0" bIns="0" anchor="ctr" anchorCtr="0">
            <a:spAutoFit/>
          </a:bodyPr>
          <a:lstStyle/>
          <a:p>
            <a:pPr algn="l">
              <a:lnSpc>
                <a:spcPct val="115000"/>
              </a:lnSpc>
            </a:pPr>
            <a:r>
              <a:rPr lang="en-US" sz="1600" b="1" i="0">
                <a:solidFill>
                  <a:schemeClr val="bg1"/>
                </a:solidFill>
                <a:latin typeface="Garamond"/>
              </a:rPr>
              <a:t>WHY INVEST</a:t>
            </a:r>
          </a:p>
        </p:txBody>
      </p:sp>
      <p:sp>
        <p:nvSpPr>
          <p:cNvPr id="17" name="TextBox 16">
            <a:extLst>
              <a:ext uri="{FF2B5EF4-FFF2-40B4-BE49-F238E27FC236}">
                <a16:creationId xmlns:a16="http://schemas.microsoft.com/office/drawing/2014/main" id="{EFC9E307-2BE1-95D9-5AA9-42888BAE3698}"/>
              </a:ext>
            </a:extLst>
          </p:cNvPr>
          <p:cNvSpPr txBox="1"/>
          <p:nvPr/>
        </p:nvSpPr>
        <p:spPr>
          <a:xfrm>
            <a:off x="2458433" y="5284734"/>
            <a:ext cx="9020968" cy="269946"/>
          </a:xfrm>
          <a:prstGeom prst="rect">
            <a:avLst/>
          </a:prstGeom>
          <a:noFill/>
        </p:spPr>
        <p:txBody>
          <a:bodyPr wrap="square" lIns="0" tIns="0" rIns="0" bIns="0" anchor="ctr" anchorCtr="0">
            <a:spAutoFit/>
          </a:bodyPr>
          <a:lstStyle/>
          <a:p>
            <a:pPr algn="l">
              <a:lnSpc>
                <a:spcPct val="115000"/>
              </a:lnSpc>
            </a:pPr>
            <a:r>
              <a:rPr lang="en-US" sz="1600" b="0" i="0">
                <a:solidFill>
                  <a:schemeClr val="bg1"/>
                </a:solidFill>
              </a:rPr>
              <a:t>Historic buying window  ·  Proven strategy since 1996  ·  Vertically integrated operations  ·  Aligned fee structure</a:t>
            </a:r>
          </a:p>
        </p:txBody>
      </p:sp>
      <p:cxnSp>
        <p:nvCxnSpPr>
          <p:cNvPr id="18" name="Straight Connector 17">
            <a:extLst>
              <a:ext uri="{FF2B5EF4-FFF2-40B4-BE49-F238E27FC236}">
                <a16:creationId xmlns:a16="http://schemas.microsoft.com/office/drawing/2014/main" id="{A5FF93A3-57EA-36DD-A5CC-17D1647AFE4D}"/>
              </a:ext>
            </a:extLst>
          </p:cNvPr>
          <p:cNvCxnSpPr/>
          <p:nvPr/>
        </p:nvCxnSpPr>
        <p:spPr>
          <a:xfrm>
            <a:off x="2287825" y="5284734"/>
            <a:ext cx="0" cy="26994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3">
            <a:extLst>
              <a:ext uri="{FF2B5EF4-FFF2-40B4-BE49-F238E27FC236}">
                <a16:creationId xmlns:a16="http://schemas.microsoft.com/office/drawing/2014/main" id="{DD11AB78-BB68-938F-62FF-F1A7C78249A0}"/>
              </a:ext>
            </a:extLst>
          </p:cNvPr>
          <p:cNvSpPr txBox="1">
            <a:spLocks/>
          </p:cNvSpPr>
          <p:nvPr/>
        </p:nvSpPr>
        <p:spPr>
          <a:xfrm>
            <a:off x="458084" y="161265"/>
            <a:ext cx="11369047" cy="153888"/>
          </a:xfrm>
          <a:prstGeom prst="rect">
            <a:avLst/>
          </a:prstGeom>
        </p:spPr>
        <p:txBody>
          <a:bodyPr vert="horz" lIns="0" tIns="0" rIns="0" bIns="0" rtlCol="0">
            <a:spAutoFit/>
          </a:bodyPr>
          <a:lstStyle>
            <a:lvl1pPr marL="0" indent="0" algn="l" defTabSz="914400" rtl="0" eaLnBrk="1" latinLnBrk="0" hangingPunct="1">
              <a:lnSpc>
                <a:spcPct val="90000"/>
              </a:lnSpc>
              <a:spcBef>
                <a:spcPts val="0"/>
              </a:spcBef>
              <a:buFont typeface="Arial" panose="020B0604020202020204" pitchFamily="34" charset="0"/>
              <a:buNone/>
              <a:defRPr sz="2000" kern="1200">
                <a:solidFill>
                  <a:schemeClr val="accent2"/>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800" kern="1200">
                <a:solidFill>
                  <a:schemeClr val="accent6"/>
                </a:solidFill>
                <a:latin typeface="+mn-lt"/>
                <a:ea typeface="+mn-ea"/>
                <a:cs typeface="+mn-cs"/>
              </a:defRPr>
            </a:lvl2pPr>
            <a:lvl3pPr marL="365760" indent="-182880" algn="l" defTabSz="914400" rtl="0" eaLnBrk="1" latinLnBrk="0" hangingPunct="1">
              <a:lnSpc>
                <a:spcPct val="100000"/>
              </a:lnSpc>
              <a:spcBef>
                <a:spcPts val="600"/>
              </a:spcBef>
              <a:buClr>
                <a:schemeClr val="accent6"/>
              </a:buClr>
              <a:buFont typeface="Arial" panose="020B0604020202020204" pitchFamily="34" charset="0"/>
              <a:buChar char="–"/>
              <a:defRPr sz="1600" kern="1200">
                <a:solidFill>
                  <a:schemeClr val="accent6"/>
                </a:solidFill>
                <a:latin typeface="+mn-lt"/>
                <a:ea typeface="+mn-ea"/>
                <a:cs typeface="+mn-cs"/>
              </a:defRPr>
            </a:lvl3pPr>
            <a:lvl4pPr marL="548640" indent="-182880"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accent6"/>
                </a:solidFill>
                <a:latin typeface="+mn-lt"/>
                <a:ea typeface="+mn-ea"/>
                <a:cs typeface="+mn-cs"/>
              </a:defRPr>
            </a:lvl4pPr>
            <a:lvl5pPr marL="731520" indent="-182880" algn="l" defTabSz="914400" rtl="0" eaLnBrk="1" latinLnBrk="0" hangingPunct="1">
              <a:lnSpc>
                <a:spcPct val="100000"/>
              </a:lnSpc>
              <a:spcBef>
                <a:spcPts val="600"/>
              </a:spcBef>
              <a:buClr>
                <a:schemeClr val="accent6"/>
              </a:buClr>
              <a:buFont typeface="Arial" panose="020B0604020202020204" pitchFamily="34" charset="0"/>
              <a:buChar char="–"/>
              <a:defRPr sz="12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spc="100"/>
              <a:t>INVESTMENT TERMS</a:t>
            </a:r>
          </a:p>
        </p:txBody>
      </p:sp>
      <p:sp>
        <p:nvSpPr>
          <p:cNvPr id="22" name="Footer Placeholder 14">
            <a:extLst>
              <a:ext uri="{FF2B5EF4-FFF2-40B4-BE49-F238E27FC236}">
                <a16:creationId xmlns:a16="http://schemas.microsoft.com/office/drawing/2014/main" id="{4E72B359-6760-A08C-F89D-D2EFAE0FA9EB}"/>
              </a:ext>
            </a:extLst>
          </p:cNvPr>
          <p:cNvSpPr>
            <a:spLocks noGrp="1"/>
          </p:cNvSpPr>
          <p:nvPr>
            <p:ph type="ftr" sz="quarter" idx="12"/>
          </p:nvPr>
        </p:nvSpPr>
        <p:spPr>
          <a:xfrm>
            <a:off x="411478" y="5768975"/>
            <a:ext cx="11369047" cy="365125"/>
          </a:xfrm>
        </p:spPr>
        <p:txBody>
          <a:bodyPr/>
          <a:lstStyle/>
          <a:p>
            <a:r>
              <a:rPr lang="en-US"/>
              <a:t>Subject to final fund documentation. Past performance is no guarantee of future results.</a:t>
            </a:r>
          </a:p>
        </p:txBody>
      </p:sp>
    </p:spTree>
    <p:extLst>
      <p:ext uri="{BB962C8B-B14F-4D97-AF65-F5344CB8AC3E}">
        <p14:creationId xmlns:p14="http://schemas.microsoft.com/office/powerpoint/2010/main" val="875842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AA176-69BD-A7F6-059B-8DAC357020F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CA3BAF28-581F-E7E4-8049-8C18035FE1A0}"/>
              </a:ext>
            </a:extLst>
          </p:cNvPr>
          <p:cNvGrpSpPr/>
          <p:nvPr/>
        </p:nvGrpSpPr>
        <p:grpSpPr>
          <a:xfrm>
            <a:off x="0" y="3783819"/>
            <a:ext cx="11379225" cy="0"/>
            <a:chOff x="0" y="3713282"/>
            <a:chExt cx="11379225" cy="0"/>
          </a:xfrm>
        </p:grpSpPr>
        <p:cxnSp>
          <p:nvCxnSpPr>
            <p:cNvPr id="5" name="Straight Connector 4">
              <a:extLst>
                <a:ext uri="{FF2B5EF4-FFF2-40B4-BE49-F238E27FC236}">
                  <a16:creationId xmlns:a16="http://schemas.microsoft.com/office/drawing/2014/main" id="{C5339F67-3DAE-D74E-EFDD-2A43FF64B8DD}"/>
                </a:ext>
              </a:extLst>
            </p:cNvPr>
            <p:cNvCxnSpPr>
              <a:cxnSpLocks/>
            </p:cNvCxnSpPr>
            <p:nvPr/>
          </p:nvCxnSpPr>
          <p:spPr>
            <a:xfrm flipH="1">
              <a:off x="0" y="3713282"/>
              <a:ext cx="1137922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B5BC5B-0698-BFD3-2798-26B23F061F1E}"/>
                </a:ext>
              </a:extLst>
            </p:cNvPr>
            <p:cNvCxnSpPr>
              <a:cxnSpLocks/>
            </p:cNvCxnSpPr>
            <p:nvPr/>
          </p:nvCxnSpPr>
          <p:spPr>
            <a:xfrm flipH="1" flipV="1">
              <a:off x="401638" y="3713282"/>
              <a:ext cx="695641"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a:extLst>
              <a:ext uri="{FF2B5EF4-FFF2-40B4-BE49-F238E27FC236}">
                <a16:creationId xmlns:a16="http://schemas.microsoft.com/office/drawing/2014/main" id="{BC7C284C-D2BC-D8F7-7756-204471768C39}"/>
              </a:ext>
            </a:extLst>
          </p:cNvPr>
          <p:cNvCxnSpPr/>
          <p:nvPr/>
        </p:nvCxnSpPr>
        <p:spPr>
          <a:xfrm flipH="1" flipV="1">
            <a:off x="11334180" y="0"/>
            <a:ext cx="0" cy="524724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BBC0A74-A67B-AA7B-C3AB-4B8A5E14A595}"/>
              </a:ext>
            </a:extLst>
          </p:cNvPr>
          <p:cNvSpPr/>
          <p:nvPr/>
        </p:nvSpPr>
        <p:spPr>
          <a:xfrm>
            <a:off x="0" y="0"/>
            <a:ext cx="12192000" cy="98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uilding with a black background&#10;&#10;Description automatically generated">
            <a:extLst>
              <a:ext uri="{FF2B5EF4-FFF2-40B4-BE49-F238E27FC236}">
                <a16:creationId xmlns:a16="http://schemas.microsoft.com/office/drawing/2014/main" id="{42626E87-CAFA-E19B-856A-ACF8A4F20D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77483" y="372880"/>
            <a:ext cx="7414517" cy="6485120"/>
          </a:xfrm>
          <a:prstGeom prst="rect">
            <a:avLst/>
          </a:prstGeom>
        </p:spPr>
      </p:pic>
      <p:sp>
        <p:nvSpPr>
          <p:cNvPr id="15" name="TextBox 14">
            <a:extLst>
              <a:ext uri="{FF2B5EF4-FFF2-40B4-BE49-F238E27FC236}">
                <a16:creationId xmlns:a16="http://schemas.microsoft.com/office/drawing/2014/main" id="{B8E09B4C-A891-2691-BDAD-78272DE6E377}"/>
              </a:ext>
            </a:extLst>
          </p:cNvPr>
          <p:cNvSpPr txBox="1"/>
          <p:nvPr/>
        </p:nvSpPr>
        <p:spPr>
          <a:xfrm>
            <a:off x="401637" y="2741949"/>
            <a:ext cx="6057977" cy="615553"/>
          </a:xfrm>
          <a:prstGeom prst="rect">
            <a:avLst/>
          </a:prstGeom>
          <a:noFill/>
        </p:spPr>
        <p:txBody>
          <a:bodyPr wrap="square" lIns="0" tIns="0" rIns="0" bIns="0" anchor="b">
            <a:spAutoFit/>
          </a:bodyPr>
          <a:lstStyle/>
          <a:p>
            <a:r>
              <a:rPr lang="en-US" sz="2400" b="1" spc="-10">
                <a:solidFill>
                  <a:schemeClr val="accent1"/>
                </a:solidFill>
                <a:latin typeface="+mj-lt"/>
              </a:rPr>
              <a:t>CEO: DOUGLAS O’DONNELL</a:t>
            </a:r>
            <a:br>
              <a:rPr lang="en-US" sz="2000" b="1" spc="-10">
                <a:solidFill>
                  <a:schemeClr val="accent1"/>
                </a:solidFill>
                <a:latin typeface="+mj-lt"/>
              </a:rPr>
            </a:br>
            <a:r>
              <a:rPr lang="en-US" sz="1600" b="1" spc="-10">
                <a:solidFill>
                  <a:schemeClr val="accent6"/>
                </a:solidFill>
                <a:latin typeface="+mj-lt"/>
              </a:rPr>
              <a:t>The O’Donnell Group, Inc.</a:t>
            </a:r>
            <a:endParaRPr lang="en-US" sz="2000">
              <a:solidFill>
                <a:schemeClr val="accent6"/>
              </a:solidFill>
            </a:endParaRPr>
          </a:p>
        </p:txBody>
      </p:sp>
      <p:sp>
        <p:nvSpPr>
          <p:cNvPr id="16" name="TextBox 15">
            <a:extLst>
              <a:ext uri="{FF2B5EF4-FFF2-40B4-BE49-F238E27FC236}">
                <a16:creationId xmlns:a16="http://schemas.microsoft.com/office/drawing/2014/main" id="{50EBDB7D-778D-3325-4031-6C7A72B3A4C9}"/>
              </a:ext>
            </a:extLst>
          </p:cNvPr>
          <p:cNvSpPr txBox="1"/>
          <p:nvPr/>
        </p:nvSpPr>
        <p:spPr>
          <a:xfrm>
            <a:off x="2295433" y="4271354"/>
            <a:ext cx="3550921" cy="1477328"/>
          </a:xfrm>
          <a:prstGeom prst="rect">
            <a:avLst/>
          </a:prstGeom>
          <a:noFill/>
        </p:spPr>
        <p:txBody>
          <a:bodyPr wrap="square" lIns="0" tIns="0" rIns="0" bIns="0">
            <a:spAutoFit/>
          </a:bodyPr>
          <a:lstStyle/>
          <a:p>
            <a:r>
              <a:rPr lang="en-US" sz="1600" spc="-10">
                <a:solidFill>
                  <a:schemeClr val="accent6"/>
                </a:solidFill>
                <a:latin typeface="+mj-lt"/>
              </a:rPr>
              <a:t>567 San Nicolas Drive</a:t>
            </a:r>
            <a:br>
              <a:rPr lang="en-US" sz="1600" spc="-10">
                <a:solidFill>
                  <a:schemeClr val="accent6"/>
                </a:solidFill>
                <a:latin typeface="+mj-lt"/>
              </a:rPr>
            </a:br>
            <a:r>
              <a:rPr lang="en-US" sz="1600" spc="-10">
                <a:solidFill>
                  <a:schemeClr val="accent6"/>
                </a:solidFill>
                <a:latin typeface="+mj-lt"/>
              </a:rPr>
              <a:t>Suite 450</a:t>
            </a:r>
            <a:br>
              <a:rPr lang="en-US" sz="1600" spc="-10">
                <a:solidFill>
                  <a:schemeClr val="accent6"/>
                </a:solidFill>
                <a:latin typeface="+mj-lt"/>
              </a:rPr>
            </a:br>
            <a:r>
              <a:rPr lang="en-US" sz="1600" spc="-10">
                <a:solidFill>
                  <a:schemeClr val="accent6"/>
                </a:solidFill>
                <a:latin typeface="+mj-lt"/>
              </a:rPr>
              <a:t>Newport Beach, CA 92660</a:t>
            </a:r>
            <a:br>
              <a:rPr lang="en-US" sz="1600" spc="-10">
                <a:solidFill>
                  <a:schemeClr val="accent6"/>
                </a:solidFill>
                <a:latin typeface="+mj-lt"/>
              </a:rPr>
            </a:br>
            <a:r>
              <a:rPr lang="fr-FR" sz="1600">
                <a:solidFill>
                  <a:schemeClr val="accent6"/>
                </a:solidFill>
                <a:ea typeface="Garamond"/>
                <a:cs typeface="Garamond"/>
                <a:sym typeface="Garamond"/>
              </a:rPr>
              <a:t>Email: dod@odonnellgroup.com </a:t>
            </a:r>
            <a:br>
              <a:rPr lang="fr-FR" sz="1600">
                <a:solidFill>
                  <a:schemeClr val="accent6"/>
                </a:solidFill>
                <a:ea typeface="Garamond"/>
                <a:cs typeface="Garamond"/>
                <a:sym typeface="Garamond"/>
              </a:rPr>
            </a:br>
            <a:r>
              <a:rPr lang="fr-FR" sz="1600">
                <a:solidFill>
                  <a:schemeClr val="accent6"/>
                </a:solidFill>
                <a:ea typeface="Garamond"/>
                <a:cs typeface="Garamond"/>
                <a:sym typeface="Garamond"/>
              </a:rPr>
              <a:t>Cell: +1 949 633 3684</a:t>
            </a:r>
          </a:p>
          <a:p>
            <a:r>
              <a:rPr lang="fr-FR" sz="1600">
                <a:solidFill>
                  <a:schemeClr val="accent6"/>
                </a:solidFill>
                <a:ea typeface="Garamond"/>
                <a:cs typeface="Garamond"/>
                <a:sym typeface="Garamond"/>
              </a:rPr>
              <a:t>www.odonnellgroup.com </a:t>
            </a:r>
          </a:p>
        </p:txBody>
      </p:sp>
      <p:pic>
        <p:nvPicPr>
          <p:cNvPr id="11" name="Picture 10">
            <a:extLst>
              <a:ext uri="{FF2B5EF4-FFF2-40B4-BE49-F238E27FC236}">
                <a16:creationId xmlns:a16="http://schemas.microsoft.com/office/drawing/2014/main" id="{F84766ED-1B20-5332-4B99-A47FC4D0E3DC}"/>
              </a:ext>
            </a:extLst>
          </p:cNvPr>
          <p:cNvPicPr>
            <a:picLocks noChangeAspect="1"/>
          </p:cNvPicPr>
          <p:nvPr/>
        </p:nvPicPr>
        <p:blipFill>
          <a:blip r:embed="rId3"/>
          <a:stretch>
            <a:fillRect/>
          </a:stretch>
        </p:blipFill>
        <p:spPr>
          <a:xfrm>
            <a:off x="439813" y="1556116"/>
            <a:ext cx="2358716" cy="806252"/>
          </a:xfrm>
          <a:prstGeom prst="rect">
            <a:avLst/>
          </a:prstGeom>
        </p:spPr>
      </p:pic>
      <p:pic>
        <p:nvPicPr>
          <p:cNvPr id="9" name="Picture 8">
            <a:extLst>
              <a:ext uri="{FF2B5EF4-FFF2-40B4-BE49-F238E27FC236}">
                <a16:creationId xmlns:a16="http://schemas.microsoft.com/office/drawing/2014/main" id="{A7AB74BA-DFBE-5A57-4B93-211ADB311982}"/>
              </a:ext>
            </a:extLst>
          </p:cNvPr>
          <p:cNvPicPr>
            <a:picLocks noChangeAspect="1"/>
          </p:cNvPicPr>
          <p:nvPr/>
        </p:nvPicPr>
        <p:blipFill rotWithShape="1">
          <a:blip r:embed="rId4"/>
          <a:srcRect/>
          <a:stretch>
            <a:fillRect/>
          </a:stretch>
        </p:blipFill>
        <p:spPr>
          <a:xfrm>
            <a:off x="305234" y="4210136"/>
            <a:ext cx="1599765" cy="1599765"/>
          </a:xfrm>
          <a:prstGeom prst="rect">
            <a:avLst/>
          </a:prstGeom>
        </p:spPr>
      </p:pic>
    </p:spTree>
    <p:extLst>
      <p:ext uri="{BB962C8B-B14F-4D97-AF65-F5344CB8AC3E}">
        <p14:creationId xmlns:p14="http://schemas.microsoft.com/office/powerpoint/2010/main" val="3528524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3D93-1B15-57DB-B848-676C8735414B}"/>
              </a:ext>
            </a:extLst>
          </p:cNvPr>
          <p:cNvSpPr>
            <a:spLocks noGrp="1"/>
          </p:cNvSpPr>
          <p:nvPr>
            <p:ph type="title"/>
          </p:nvPr>
        </p:nvSpPr>
        <p:spPr/>
        <p:txBody>
          <a:bodyPr/>
          <a:lstStyle/>
          <a:p>
            <a:r>
              <a:rPr lang="en-US"/>
              <a:t>LEGAL DISCLAIMER</a:t>
            </a:r>
          </a:p>
        </p:txBody>
      </p:sp>
      <p:sp>
        <p:nvSpPr>
          <p:cNvPr id="3" name="Content Placeholder 2">
            <a:extLst>
              <a:ext uri="{FF2B5EF4-FFF2-40B4-BE49-F238E27FC236}">
                <a16:creationId xmlns:a16="http://schemas.microsoft.com/office/drawing/2014/main" id="{2F268278-93D7-45AF-A764-C575FDEE9D70}"/>
              </a:ext>
            </a:extLst>
          </p:cNvPr>
          <p:cNvSpPr>
            <a:spLocks noGrp="1"/>
          </p:cNvSpPr>
          <p:nvPr>
            <p:ph sz="quarter" idx="10"/>
          </p:nvPr>
        </p:nvSpPr>
        <p:spPr/>
        <p:txBody>
          <a:bodyPr/>
          <a:lstStyle/>
          <a:p>
            <a:pPr fontAlgn="t"/>
            <a:r>
              <a:rPr lang="en-US" sz="1400" dirty="0"/>
              <a:t>This presentation (the “Presentation”) has been prepared by The O’Donnell Group, Inc. (“TOG” or the “Company”) solely for informational and discussion purposes in connection with a potential investment in one or more real estate investment vehicles (the “Fund”). This Presentation does not constitute an offer to sell or a solicitation of an offer to buy any securities, nor shall it form the basis of, or be relied upon in connection with, any contract or investment decision.</a:t>
            </a:r>
          </a:p>
          <a:p>
            <a:pPr fontAlgn="t"/>
            <a:r>
              <a:rPr lang="en-US" sz="1400" dirty="0"/>
              <a:t>Any such offer or solicitation will be made only through definitive offering documents, including a private placement memorandum, limited partnership agreement, subscription documents, and other related materials (collectively, the “Offering Documents”), which will contain more complete information about the Fund, including investment objectives, risks, fees, and expenses. In the event of any inconsistency between this Presentation and the Offering Documents, the Offering Documents shall control.</a:t>
            </a:r>
          </a:p>
          <a:p>
            <a:pPr fontAlgn="t"/>
            <a:r>
              <a:rPr lang="en-US" sz="1400" dirty="0"/>
              <a:t>This Presentation contains forward-looking statements, estimates, projections, and opinions that are inherently uncertain and subject to change without notice. Actual results may differ materially from those expressed or implied due to a variety of factors, including but not limited to market conditions, economic trends, regulatory changes, interest rate fluctuations, and other risks associated with real estate investments. TOG makes no representation or warranty, express or implied, as to the accuracy or completeness of the information contained herein, and nothing contained in this Presentation shall be relied upon as a promise or representation as to future performance.</a:t>
            </a:r>
          </a:p>
          <a:p>
            <a:pPr fontAlgn="t"/>
            <a:r>
              <a:rPr lang="en-US" sz="1400" dirty="0"/>
              <a:t>Past performance is not indicative of future results. No assurance can be given that the Fund will achieve its investment objectives or that investors will receive a return of their capital.</a:t>
            </a:r>
          </a:p>
          <a:p>
            <a:pPr fontAlgn="t"/>
            <a:r>
              <a:rPr lang="en-US" sz="1400" dirty="0"/>
              <a:t>Investing in real estate and private funds involves a high degree of risk, including the possible loss of the entire investment. Such investments are typically illiquid, subject to restrictions on transfer, and intended for sophisticated investors who have the financial ability and willingness to accept such risks.</a:t>
            </a:r>
          </a:p>
          <a:p>
            <a:pPr fontAlgn="t"/>
            <a:r>
              <a:rPr lang="en-US" sz="1400" dirty="0"/>
              <a:t>This Presentation is confidential and proprietary to TOG and has been provided solely for use by the intended recipient. It may not be reproduced, distributed, or disclosed, in whole or in part, without the prior written consent of TOG.</a:t>
            </a:r>
          </a:p>
          <a:p>
            <a:pPr fontAlgn="t"/>
            <a:r>
              <a:rPr lang="en-US" sz="1400" dirty="0"/>
              <a:t>Prospective investors are encouraged to conduct their own independent investigation and consult with their own legal, tax, and financial advisors prior to making any investment decision.</a:t>
            </a:r>
          </a:p>
        </p:txBody>
      </p:sp>
    </p:spTree>
    <p:extLst>
      <p:ext uri="{BB962C8B-B14F-4D97-AF65-F5344CB8AC3E}">
        <p14:creationId xmlns:p14="http://schemas.microsoft.com/office/powerpoint/2010/main" val="2419655964"/>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close-up of a metal pole&#10;&#10;Description automatically generated">
            <a:extLst>
              <a:ext uri="{FF2B5EF4-FFF2-40B4-BE49-F238E27FC236}">
                <a16:creationId xmlns:a16="http://schemas.microsoft.com/office/drawing/2014/main" id="{8FEB45AB-B855-FDBB-A3C3-3B3960EEC5F9}"/>
              </a:ext>
            </a:extLst>
          </p:cNvPr>
          <p:cNvPicPr>
            <a:picLocks noChangeAspect="1"/>
          </p:cNvPicPr>
          <p:nvPr/>
        </p:nvPicPr>
        <p:blipFill rotWithShape="1">
          <a:blip r:embed="rId3"/>
          <a:srcRect l="42952" r="42952"/>
          <a:stretch>
            <a:fillRect/>
          </a:stretch>
        </p:blipFill>
        <p:spPr>
          <a:xfrm>
            <a:off x="7832725" y="0"/>
            <a:ext cx="4359274" cy="6858000"/>
          </a:xfrm>
          <a:prstGeom prst="rect">
            <a:avLst/>
          </a:prstGeom>
        </p:spPr>
      </p:pic>
      <p:sp>
        <p:nvSpPr>
          <p:cNvPr id="10" name="Rectangle 9">
            <a:extLst>
              <a:ext uri="{FF2B5EF4-FFF2-40B4-BE49-F238E27FC236}">
                <a16:creationId xmlns:a16="http://schemas.microsoft.com/office/drawing/2014/main" id="{55AE7BE4-83FE-7DF3-A22F-C153706B845A}"/>
              </a:ext>
            </a:extLst>
          </p:cNvPr>
          <p:cNvSpPr/>
          <p:nvPr/>
        </p:nvSpPr>
        <p:spPr>
          <a:xfrm>
            <a:off x="7832725" y="0"/>
            <a:ext cx="4359274" cy="6858000"/>
          </a:xfrm>
          <a:prstGeom prst="rect">
            <a:avLst/>
          </a:prstGeom>
          <a:gradFill>
            <a:gsLst>
              <a:gs pos="100000">
                <a:srgbClr val="000514">
                  <a:alpha val="95000"/>
                </a:srgbClr>
              </a:gs>
              <a:gs pos="54000">
                <a:srgbClr val="00102F">
                  <a:alpha val="90000"/>
                </a:srgbClr>
              </a:gs>
              <a:gs pos="0">
                <a:schemeClr val="accent1">
                  <a:alpha val="9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73987F9-B3CC-A07C-0D86-0390AA7EE94C}"/>
              </a:ext>
            </a:extLst>
          </p:cNvPr>
          <p:cNvSpPr>
            <a:spLocks/>
          </p:cNvSpPr>
          <p:nvPr/>
        </p:nvSpPr>
        <p:spPr>
          <a:xfrm>
            <a:off x="401953" y="1406524"/>
            <a:ext cx="3362961" cy="2008981"/>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41">
            <a:extLst>
              <a:ext uri="{FF2B5EF4-FFF2-40B4-BE49-F238E27FC236}">
                <a16:creationId xmlns:a16="http://schemas.microsoft.com/office/drawing/2014/main" id="{38AFE033-6989-5A12-1F28-F3F180E7B5C9}"/>
              </a:ext>
            </a:extLst>
          </p:cNvPr>
          <p:cNvSpPr>
            <a:spLocks/>
          </p:cNvSpPr>
          <p:nvPr/>
        </p:nvSpPr>
        <p:spPr>
          <a:xfrm>
            <a:off x="4117339" y="1406524"/>
            <a:ext cx="3362961" cy="2008981"/>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Rectangle 42">
            <a:extLst>
              <a:ext uri="{FF2B5EF4-FFF2-40B4-BE49-F238E27FC236}">
                <a16:creationId xmlns:a16="http://schemas.microsoft.com/office/drawing/2014/main" id="{D7EE7E68-4CDF-50D9-783A-C1002D4FB64F}"/>
              </a:ext>
            </a:extLst>
          </p:cNvPr>
          <p:cNvSpPr>
            <a:spLocks/>
          </p:cNvSpPr>
          <p:nvPr/>
        </p:nvSpPr>
        <p:spPr>
          <a:xfrm>
            <a:off x="401953" y="3758405"/>
            <a:ext cx="3362961" cy="2008981"/>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ectangle 43">
            <a:extLst>
              <a:ext uri="{FF2B5EF4-FFF2-40B4-BE49-F238E27FC236}">
                <a16:creationId xmlns:a16="http://schemas.microsoft.com/office/drawing/2014/main" id="{75F3A95A-EC60-9E7A-0617-DB3DD779669A}"/>
              </a:ext>
            </a:extLst>
          </p:cNvPr>
          <p:cNvSpPr>
            <a:spLocks/>
          </p:cNvSpPr>
          <p:nvPr/>
        </p:nvSpPr>
        <p:spPr>
          <a:xfrm>
            <a:off x="4117339" y="3758405"/>
            <a:ext cx="3362961" cy="2008981"/>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itle 4">
            <a:extLst>
              <a:ext uri="{FF2B5EF4-FFF2-40B4-BE49-F238E27FC236}">
                <a16:creationId xmlns:a16="http://schemas.microsoft.com/office/drawing/2014/main" id="{F31BBD4D-0D49-92E5-AB74-8E83720B2BEB}"/>
              </a:ext>
            </a:extLst>
          </p:cNvPr>
          <p:cNvSpPr>
            <a:spLocks noGrp="1"/>
          </p:cNvSpPr>
          <p:nvPr>
            <p:ph type="title"/>
          </p:nvPr>
        </p:nvSpPr>
        <p:spPr>
          <a:xfrm>
            <a:off x="411478" y="401016"/>
            <a:ext cx="7461987" cy="890757"/>
          </a:xfrm>
        </p:spPr>
        <p:txBody>
          <a:bodyPr anchor="t"/>
          <a:lstStyle/>
          <a:p>
            <a:r>
              <a:rPr lang="en-US"/>
              <a:t>Institutional-Quality Industrial Sponsor </a:t>
            </a:r>
            <a:br>
              <a:rPr lang="en-US"/>
            </a:br>
            <a:r>
              <a:rPr lang="en-US"/>
              <a:t>Since 1972</a:t>
            </a:r>
          </a:p>
        </p:txBody>
      </p:sp>
      <p:sp>
        <p:nvSpPr>
          <p:cNvPr id="6" name="Text Placeholder 5">
            <a:extLst>
              <a:ext uri="{FF2B5EF4-FFF2-40B4-BE49-F238E27FC236}">
                <a16:creationId xmlns:a16="http://schemas.microsoft.com/office/drawing/2014/main" id="{D4C63090-28CC-907B-1994-48858B4978A5}"/>
              </a:ext>
            </a:extLst>
          </p:cNvPr>
          <p:cNvSpPr>
            <a:spLocks noGrp="1"/>
          </p:cNvSpPr>
          <p:nvPr>
            <p:ph type="body" sz="quarter" idx="11"/>
          </p:nvPr>
        </p:nvSpPr>
        <p:spPr>
          <a:xfrm>
            <a:off x="411479" y="161265"/>
            <a:ext cx="11369047" cy="153888"/>
          </a:xfrm>
        </p:spPr>
        <p:txBody>
          <a:bodyPr vert="horz" lIns="0" tIns="0" rIns="0" bIns="0" rtlCol="0">
            <a:noAutofit/>
          </a:bodyPr>
          <a:lstStyle/>
          <a:p>
            <a:r>
              <a:rPr lang="en-US" sz="1100" b="1" spc="100"/>
              <a:t>PROVEN TRACK RECORD</a:t>
            </a:r>
          </a:p>
        </p:txBody>
      </p:sp>
      <p:sp>
        <p:nvSpPr>
          <p:cNvPr id="11" name="TextBox 10">
            <a:extLst>
              <a:ext uri="{FF2B5EF4-FFF2-40B4-BE49-F238E27FC236}">
                <a16:creationId xmlns:a16="http://schemas.microsoft.com/office/drawing/2014/main" id="{77CA3A01-CEBA-EDFC-DAFD-571BDD59E8FC}"/>
              </a:ext>
            </a:extLst>
          </p:cNvPr>
          <p:cNvSpPr txBox="1"/>
          <p:nvPr/>
        </p:nvSpPr>
        <p:spPr>
          <a:xfrm>
            <a:off x="11622847" y="6487550"/>
            <a:ext cx="157678" cy="138499"/>
          </a:xfrm>
          <a:prstGeom prst="rect">
            <a:avLst/>
          </a:prstGeom>
          <a:noFill/>
        </p:spPr>
        <p:txBody>
          <a:bodyPr wrap="square" lIns="0" tIns="0" rIns="0" bIns="0" rtlCol="0" anchor="ctr" anchorCtr="0">
            <a:spAutoFit/>
          </a:bodyPr>
          <a:lstStyle/>
          <a:p>
            <a:pPr algn="r"/>
            <a:fld id="{996B5273-46EB-4870-A6B0-6E7F43CBD6D0}" type="slidenum">
              <a:rPr lang="en-US" sz="900" smtClean="0">
                <a:solidFill>
                  <a:schemeClr val="bg1"/>
                </a:solidFill>
              </a:rPr>
              <a:pPr algn="r"/>
              <a:t>3</a:t>
            </a:fld>
            <a:endParaRPr lang="en-US" sz="1350">
              <a:solidFill>
                <a:schemeClr val="bg1"/>
              </a:solidFill>
            </a:endParaRPr>
          </a:p>
        </p:txBody>
      </p:sp>
      <p:sp>
        <p:nvSpPr>
          <p:cNvPr id="12" name="TextBox 11">
            <a:extLst>
              <a:ext uri="{FF2B5EF4-FFF2-40B4-BE49-F238E27FC236}">
                <a16:creationId xmlns:a16="http://schemas.microsoft.com/office/drawing/2014/main" id="{C8903194-83EB-CB97-B400-80CBC6FCAF7A}"/>
              </a:ext>
            </a:extLst>
          </p:cNvPr>
          <p:cNvSpPr txBox="1"/>
          <p:nvPr/>
        </p:nvSpPr>
        <p:spPr>
          <a:xfrm>
            <a:off x="9199168" y="6487550"/>
            <a:ext cx="2336803" cy="138499"/>
          </a:xfrm>
          <a:prstGeom prst="rect">
            <a:avLst/>
          </a:prstGeom>
          <a:noFill/>
        </p:spPr>
        <p:txBody>
          <a:bodyPr wrap="square" lIns="0" tIns="0" rIns="0" bIns="0" rtlCol="0" anchor="ctr" anchorCtr="0">
            <a:spAutoFit/>
          </a:bodyPr>
          <a:lstStyle/>
          <a:p>
            <a:pPr algn="r"/>
            <a:r>
              <a:rPr lang="en-US" sz="900">
                <a:solidFill>
                  <a:schemeClr val="bg1"/>
                </a:solidFill>
              </a:rPr>
              <a:t>© 2024 The O’Donnell Group   | </a:t>
            </a:r>
          </a:p>
        </p:txBody>
      </p:sp>
      <p:sp>
        <p:nvSpPr>
          <p:cNvPr id="32" name="Rectangle 31">
            <a:extLst>
              <a:ext uri="{FF2B5EF4-FFF2-40B4-BE49-F238E27FC236}">
                <a16:creationId xmlns:a16="http://schemas.microsoft.com/office/drawing/2014/main" id="{F720C91D-8D9D-A74A-BA99-EEC63F163783}"/>
              </a:ext>
            </a:extLst>
          </p:cNvPr>
          <p:cNvSpPr/>
          <p:nvPr/>
        </p:nvSpPr>
        <p:spPr>
          <a:xfrm>
            <a:off x="401953" y="3355234"/>
            <a:ext cx="3362961" cy="60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ooter Placeholder 39">
            <a:extLst>
              <a:ext uri="{FF2B5EF4-FFF2-40B4-BE49-F238E27FC236}">
                <a16:creationId xmlns:a16="http://schemas.microsoft.com/office/drawing/2014/main" id="{CECC2F65-FB1C-9768-CC8A-A79256CE6EFC}"/>
              </a:ext>
            </a:extLst>
          </p:cNvPr>
          <p:cNvSpPr>
            <a:spLocks noGrp="1"/>
          </p:cNvSpPr>
          <p:nvPr>
            <p:ph type="ftr" sz="quarter" idx="12"/>
          </p:nvPr>
        </p:nvSpPr>
        <p:spPr>
          <a:xfrm>
            <a:off x="411478" y="5768975"/>
            <a:ext cx="7461987" cy="365125"/>
          </a:xfrm>
        </p:spPr>
        <p:txBody>
          <a:bodyPr/>
          <a:lstStyle/>
          <a:p>
            <a:r>
              <a:rPr lang="en-US"/>
              <a:t>Past performance is no guarantee of future results.</a:t>
            </a:r>
          </a:p>
        </p:txBody>
      </p:sp>
      <p:sp>
        <p:nvSpPr>
          <p:cNvPr id="45" name="Rectangle 44">
            <a:extLst>
              <a:ext uri="{FF2B5EF4-FFF2-40B4-BE49-F238E27FC236}">
                <a16:creationId xmlns:a16="http://schemas.microsoft.com/office/drawing/2014/main" id="{FEFF19E0-1446-58FD-A8E9-A62F75518D4A}"/>
              </a:ext>
            </a:extLst>
          </p:cNvPr>
          <p:cNvSpPr/>
          <p:nvPr/>
        </p:nvSpPr>
        <p:spPr>
          <a:xfrm>
            <a:off x="4117339" y="3355234"/>
            <a:ext cx="3362961" cy="60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C609893-5866-91D4-CA1C-C85495DA7B68}"/>
              </a:ext>
            </a:extLst>
          </p:cNvPr>
          <p:cNvSpPr/>
          <p:nvPr/>
        </p:nvSpPr>
        <p:spPr>
          <a:xfrm>
            <a:off x="401953" y="5707115"/>
            <a:ext cx="3362961" cy="60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A9C1732-4138-3835-A8FC-BAC9992946F4}"/>
              </a:ext>
            </a:extLst>
          </p:cNvPr>
          <p:cNvSpPr/>
          <p:nvPr/>
        </p:nvSpPr>
        <p:spPr>
          <a:xfrm>
            <a:off x="4117339" y="5707115"/>
            <a:ext cx="3362961" cy="602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B34AEC02-0A42-CB08-BBFF-740FCBEBE35A}"/>
              </a:ext>
            </a:extLst>
          </p:cNvPr>
          <p:cNvGrpSpPr/>
          <p:nvPr/>
        </p:nvGrpSpPr>
        <p:grpSpPr>
          <a:xfrm>
            <a:off x="607691" y="1652657"/>
            <a:ext cx="2951484" cy="1516714"/>
            <a:chOff x="607691" y="1558654"/>
            <a:chExt cx="2951484" cy="1516714"/>
          </a:xfrm>
        </p:grpSpPr>
        <p:sp>
          <p:nvSpPr>
            <p:cNvPr id="36" name="Footer Placeholder 2">
              <a:extLst>
                <a:ext uri="{FF2B5EF4-FFF2-40B4-BE49-F238E27FC236}">
                  <a16:creationId xmlns:a16="http://schemas.microsoft.com/office/drawing/2014/main" id="{066D5B61-C213-9801-0691-F24E904C0F7B}"/>
                </a:ext>
              </a:extLst>
            </p:cNvPr>
            <p:cNvSpPr txBox="1">
              <a:spLocks/>
            </p:cNvSpPr>
            <p:nvPr/>
          </p:nvSpPr>
          <p:spPr>
            <a:xfrm>
              <a:off x="607691" y="2453275"/>
              <a:ext cx="2951484" cy="622093"/>
            </a:xfrm>
            <a:prstGeom prst="rect">
              <a:avLst/>
            </a:prstGeom>
          </p:spPr>
          <p:txBody>
            <a:bodyPr wrap="square" lIns="0" tIns="0" rIns="0" bIns="0" anchor="b"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2800" b="1">
                  <a:solidFill>
                    <a:schemeClr val="accent6"/>
                  </a:solidFill>
                </a:rPr>
                <a:t>1972</a:t>
              </a:r>
            </a:p>
            <a:p>
              <a:pPr algn="ctr">
                <a:lnSpc>
                  <a:spcPct val="90000"/>
                </a:lnSpc>
                <a:spcBef>
                  <a:spcPts val="300"/>
                </a:spcBef>
                <a:buClr>
                  <a:schemeClr val="accent1"/>
                </a:buClr>
              </a:pPr>
              <a:r>
                <a:rPr lang="en-US" sz="1400">
                  <a:solidFill>
                    <a:schemeClr val="accent6"/>
                  </a:solidFill>
                </a:rPr>
                <a:t>Year founded</a:t>
              </a:r>
            </a:p>
          </p:txBody>
        </p:sp>
        <p:grpSp>
          <p:nvGrpSpPr>
            <p:cNvPr id="76" name="Group 75">
              <a:extLst>
                <a:ext uri="{FF2B5EF4-FFF2-40B4-BE49-F238E27FC236}">
                  <a16:creationId xmlns:a16="http://schemas.microsoft.com/office/drawing/2014/main" id="{3D260337-99D9-6759-E10F-849743C69C86}"/>
                </a:ext>
              </a:extLst>
            </p:cNvPr>
            <p:cNvGrpSpPr/>
            <p:nvPr/>
          </p:nvGrpSpPr>
          <p:grpSpPr>
            <a:xfrm>
              <a:off x="1753866" y="1558654"/>
              <a:ext cx="659134" cy="659134"/>
              <a:chOff x="1753866" y="1558654"/>
              <a:chExt cx="659134" cy="659134"/>
            </a:xfrm>
          </p:grpSpPr>
          <p:sp>
            <p:nvSpPr>
              <p:cNvPr id="50" name="Oval 49">
                <a:extLst>
                  <a:ext uri="{FF2B5EF4-FFF2-40B4-BE49-F238E27FC236}">
                    <a16:creationId xmlns:a16="http://schemas.microsoft.com/office/drawing/2014/main" id="{A979B1B8-55A5-75CB-DAA2-1B9EC88AD6EE}"/>
                  </a:ext>
                </a:extLst>
              </p:cNvPr>
              <p:cNvSpPr/>
              <p:nvPr/>
            </p:nvSpPr>
            <p:spPr>
              <a:xfrm>
                <a:off x="1753866" y="1558654"/>
                <a:ext cx="659134" cy="659134"/>
              </a:xfrm>
              <a:prstGeom prst="ellipse">
                <a:avLst/>
              </a:prstGeom>
              <a:solidFill>
                <a:schemeClr val="accent5"/>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70" name="Graphic 69">
                <a:extLst>
                  <a:ext uri="{FF2B5EF4-FFF2-40B4-BE49-F238E27FC236}">
                    <a16:creationId xmlns:a16="http://schemas.microsoft.com/office/drawing/2014/main" id="{F5993D1A-A4DC-542F-30FA-74BB6ED3AC2A}"/>
                  </a:ext>
                </a:extLst>
              </p:cNvPr>
              <p:cNvPicPr>
                <a:picLocks noChangeAspect="1"/>
              </p:cNvPicPr>
              <p:nvPr/>
            </p:nvPicPr>
            <p:blipFill rotWithShape="1">
              <a:blip>
                <a:extLst>
                  <a:ext uri="{96DAC541-7B7A-43D3-8B79-37D633B846F1}">
                    <asvg:svgBlip xmlns:asvg="http://schemas.microsoft.com/office/drawing/2016/SVG/main" r:embed="rId4"/>
                  </a:ext>
                </a:extLst>
              </a:blip>
              <a:srcRect t="151" b="151"/>
              <a:stretch>
                <a:fillRect/>
              </a:stretch>
            </p:blipFill>
            <p:spPr>
              <a:xfrm>
                <a:off x="1880865" y="1686265"/>
                <a:ext cx="405136" cy="403912"/>
              </a:xfrm>
              <a:prstGeom prst="rect">
                <a:avLst/>
              </a:prstGeom>
            </p:spPr>
          </p:pic>
        </p:grpSp>
      </p:grpSp>
      <p:grpSp>
        <p:nvGrpSpPr>
          <p:cNvPr id="82" name="Group 81">
            <a:extLst>
              <a:ext uri="{FF2B5EF4-FFF2-40B4-BE49-F238E27FC236}">
                <a16:creationId xmlns:a16="http://schemas.microsoft.com/office/drawing/2014/main" id="{BDFA46D9-08A5-4E02-3A46-AD2EF64B0222}"/>
              </a:ext>
            </a:extLst>
          </p:cNvPr>
          <p:cNvGrpSpPr/>
          <p:nvPr/>
        </p:nvGrpSpPr>
        <p:grpSpPr>
          <a:xfrm>
            <a:off x="4323078" y="1652657"/>
            <a:ext cx="2951484" cy="1516714"/>
            <a:chOff x="4323078" y="1558654"/>
            <a:chExt cx="2951484" cy="1516714"/>
          </a:xfrm>
        </p:grpSpPr>
        <p:sp>
          <p:nvSpPr>
            <p:cNvPr id="38" name="Footer Placeholder 2">
              <a:extLst>
                <a:ext uri="{FF2B5EF4-FFF2-40B4-BE49-F238E27FC236}">
                  <a16:creationId xmlns:a16="http://schemas.microsoft.com/office/drawing/2014/main" id="{5E80A2C8-7D02-658E-B068-F0FB21D510B3}"/>
                </a:ext>
              </a:extLst>
            </p:cNvPr>
            <p:cNvSpPr txBox="1">
              <a:spLocks/>
            </p:cNvSpPr>
            <p:nvPr/>
          </p:nvSpPr>
          <p:spPr>
            <a:xfrm>
              <a:off x="4323078" y="2453275"/>
              <a:ext cx="2951484" cy="622093"/>
            </a:xfrm>
            <a:prstGeom prst="rect">
              <a:avLst/>
            </a:prstGeom>
          </p:spPr>
          <p:txBody>
            <a:bodyPr wrap="square" lIns="0" tIns="0" rIns="0" bIns="0" anchor="b"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2800" b="1">
                  <a:solidFill>
                    <a:schemeClr val="accent6"/>
                  </a:solidFill>
                </a:rPr>
                <a:t>96</a:t>
              </a:r>
            </a:p>
            <a:p>
              <a:pPr algn="ctr">
                <a:lnSpc>
                  <a:spcPct val="90000"/>
                </a:lnSpc>
                <a:spcBef>
                  <a:spcPts val="300"/>
                </a:spcBef>
                <a:buClr>
                  <a:schemeClr val="accent1"/>
                </a:buClr>
              </a:pPr>
              <a:r>
                <a:rPr lang="en-US" sz="1400">
                  <a:solidFill>
                    <a:schemeClr val="accent6"/>
                  </a:solidFill>
                </a:rPr>
                <a:t>Industrial projects completed</a:t>
              </a:r>
            </a:p>
          </p:txBody>
        </p:sp>
        <p:grpSp>
          <p:nvGrpSpPr>
            <p:cNvPr id="77" name="Group 76">
              <a:extLst>
                <a:ext uri="{FF2B5EF4-FFF2-40B4-BE49-F238E27FC236}">
                  <a16:creationId xmlns:a16="http://schemas.microsoft.com/office/drawing/2014/main" id="{165D7FDD-C7DE-16C3-73C7-E43A7BF5898A}"/>
                </a:ext>
              </a:extLst>
            </p:cNvPr>
            <p:cNvGrpSpPr/>
            <p:nvPr/>
          </p:nvGrpSpPr>
          <p:grpSpPr>
            <a:xfrm>
              <a:off x="5469253" y="1558654"/>
              <a:ext cx="659134" cy="659134"/>
              <a:chOff x="5469253" y="1558654"/>
              <a:chExt cx="659134" cy="659134"/>
            </a:xfrm>
          </p:grpSpPr>
          <p:sp>
            <p:nvSpPr>
              <p:cNvPr id="53" name="Oval 52">
                <a:extLst>
                  <a:ext uri="{FF2B5EF4-FFF2-40B4-BE49-F238E27FC236}">
                    <a16:creationId xmlns:a16="http://schemas.microsoft.com/office/drawing/2014/main" id="{F91865AB-181B-F864-7275-CEC40A601DD2}"/>
                  </a:ext>
                </a:extLst>
              </p:cNvPr>
              <p:cNvSpPr/>
              <p:nvPr/>
            </p:nvSpPr>
            <p:spPr>
              <a:xfrm>
                <a:off x="5469253" y="1558654"/>
                <a:ext cx="659134" cy="659134"/>
              </a:xfrm>
              <a:prstGeom prst="ellipse">
                <a:avLst/>
              </a:prstGeom>
              <a:solidFill>
                <a:schemeClr val="accent5"/>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6" name="Graphic 65">
                <a:extLst>
                  <a:ext uri="{FF2B5EF4-FFF2-40B4-BE49-F238E27FC236}">
                    <a16:creationId xmlns:a16="http://schemas.microsoft.com/office/drawing/2014/main" id="{CD33FF4C-7756-E193-C629-8C032300E8BC}"/>
                  </a:ext>
                </a:extLst>
              </p:cNvPr>
              <p:cNvPicPr>
                <a:picLocks noChangeAspect="1"/>
              </p:cNvPicPr>
              <p:nvPr/>
            </p:nvPicPr>
            <p:blipFill rotWithShape="1">
              <a:blip>
                <a:extLst>
                  <a:ext uri="{96DAC541-7B7A-43D3-8B79-37D633B846F1}">
                    <asvg:svgBlip xmlns:asvg="http://schemas.microsoft.com/office/drawing/2016/SVG/main" r:embed="rId5"/>
                  </a:ext>
                </a:extLst>
              </a:blip>
              <a:srcRect t="151" b="151"/>
              <a:stretch>
                <a:fillRect/>
              </a:stretch>
            </p:blipFill>
            <p:spPr>
              <a:xfrm>
                <a:off x="5622005" y="1711940"/>
                <a:ext cx="353629" cy="352562"/>
              </a:xfrm>
              <a:prstGeom prst="rect">
                <a:avLst/>
              </a:prstGeom>
            </p:spPr>
          </p:pic>
        </p:grpSp>
      </p:grpSp>
      <p:grpSp>
        <p:nvGrpSpPr>
          <p:cNvPr id="80" name="Group 79">
            <a:extLst>
              <a:ext uri="{FF2B5EF4-FFF2-40B4-BE49-F238E27FC236}">
                <a16:creationId xmlns:a16="http://schemas.microsoft.com/office/drawing/2014/main" id="{1AB8E174-CFCA-E3FF-168F-F79D721F5746}"/>
              </a:ext>
            </a:extLst>
          </p:cNvPr>
          <p:cNvGrpSpPr/>
          <p:nvPr/>
        </p:nvGrpSpPr>
        <p:grpSpPr>
          <a:xfrm>
            <a:off x="607691" y="3950806"/>
            <a:ext cx="2951484" cy="1624179"/>
            <a:chOff x="607691" y="3933106"/>
            <a:chExt cx="2951484" cy="1624179"/>
          </a:xfrm>
        </p:grpSpPr>
        <p:sp>
          <p:nvSpPr>
            <p:cNvPr id="37" name="Footer Placeholder 2">
              <a:extLst>
                <a:ext uri="{FF2B5EF4-FFF2-40B4-BE49-F238E27FC236}">
                  <a16:creationId xmlns:a16="http://schemas.microsoft.com/office/drawing/2014/main" id="{069B893C-040E-BEBE-DFF9-F093FABC38B7}"/>
                </a:ext>
              </a:extLst>
            </p:cNvPr>
            <p:cNvSpPr txBox="1">
              <a:spLocks/>
            </p:cNvSpPr>
            <p:nvPr/>
          </p:nvSpPr>
          <p:spPr>
            <a:xfrm>
              <a:off x="607691" y="4741292"/>
              <a:ext cx="2951484" cy="815993"/>
            </a:xfrm>
            <a:prstGeom prst="rect">
              <a:avLst/>
            </a:prstGeom>
          </p:spPr>
          <p:txBody>
            <a:bodyPr wrap="square" lIns="0" tIns="0" rIns="0" bIns="0" anchor="b"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2800" b="1">
                  <a:solidFill>
                    <a:schemeClr val="accent6"/>
                  </a:solidFill>
                </a:rPr>
                <a:t>24.25M</a:t>
              </a:r>
            </a:p>
            <a:p>
              <a:pPr algn="ctr">
                <a:lnSpc>
                  <a:spcPct val="90000"/>
                </a:lnSpc>
                <a:spcBef>
                  <a:spcPts val="300"/>
                </a:spcBef>
                <a:buClr>
                  <a:schemeClr val="accent1"/>
                </a:buClr>
              </a:pPr>
              <a:r>
                <a:rPr lang="en-US" sz="1400">
                  <a:solidFill>
                    <a:schemeClr val="accent6"/>
                  </a:solidFill>
                </a:rPr>
                <a:t>Square feet of industrial developed </a:t>
              </a:r>
              <a:br>
                <a:rPr lang="en-US" sz="1400">
                  <a:solidFill>
                    <a:schemeClr val="accent6"/>
                  </a:solidFill>
                </a:rPr>
              </a:br>
              <a:r>
                <a:rPr lang="en-US" sz="1400">
                  <a:solidFill>
                    <a:schemeClr val="accent6"/>
                  </a:solidFill>
                </a:rPr>
                <a:t>over 54 years</a:t>
              </a:r>
            </a:p>
          </p:txBody>
        </p:sp>
        <p:grpSp>
          <p:nvGrpSpPr>
            <p:cNvPr id="79" name="Group 78">
              <a:extLst>
                <a:ext uri="{FF2B5EF4-FFF2-40B4-BE49-F238E27FC236}">
                  <a16:creationId xmlns:a16="http://schemas.microsoft.com/office/drawing/2014/main" id="{6F3819B9-4F2F-4CD4-F1ED-2383AC6FEEE0}"/>
                </a:ext>
              </a:extLst>
            </p:cNvPr>
            <p:cNvGrpSpPr/>
            <p:nvPr/>
          </p:nvGrpSpPr>
          <p:grpSpPr>
            <a:xfrm>
              <a:off x="1753866" y="3933106"/>
              <a:ext cx="659134" cy="659134"/>
              <a:chOff x="1753866" y="3933106"/>
              <a:chExt cx="659134" cy="659134"/>
            </a:xfrm>
          </p:grpSpPr>
          <p:sp>
            <p:nvSpPr>
              <p:cNvPr id="56" name="Oval 55">
                <a:extLst>
                  <a:ext uri="{FF2B5EF4-FFF2-40B4-BE49-F238E27FC236}">
                    <a16:creationId xmlns:a16="http://schemas.microsoft.com/office/drawing/2014/main" id="{2744F4B9-1F37-620A-4A10-EC37AA7C8E32}"/>
                  </a:ext>
                </a:extLst>
              </p:cNvPr>
              <p:cNvSpPr/>
              <p:nvPr/>
            </p:nvSpPr>
            <p:spPr>
              <a:xfrm>
                <a:off x="1753866" y="3933106"/>
                <a:ext cx="659134" cy="659134"/>
              </a:xfrm>
              <a:prstGeom prst="ellipse">
                <a:avLst/>
              </a:prstGeom>
              <a:solidFill>
                <a:schemeClr val="accent5"/>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8" name="Graphic 67">
                <a:extLst>
                  <a:ext uri="{FF2B5EF4-FFF2-40B4-BE49-F238E27FC236}">
                    <a16:creationId xmlns:a16="http://schemas.microsoft.com/office/drawing/2014/main" id="{E30DCCC8-A9F6-E78D-B494-53043AEE80EC}"/>
                  </a:ext>
                </a:extLst>
              </p:cNvPr>
              <p:cNvPicPr>
                <a:picLocks noChangeAspect="1"/>
              </p:cNvPicPr>
              <p:nvPr/>
            </p:nvPicPr>
            <p:blipFill rotWithShape="1">
              <a:blip>
                <a:extLst>
                  <a:ext uri="{96DAC541-7B7A-43D3-8B79-37D633B846F1}">
                    <asvg:svgBlip xmlns:asvg="http://schemas.microsoft.com/office/drawing/2016/SVG/main" r:embed="rId6"/>
                  </a:ext>
                </a:extLst>
              </a:blip>
              <a:srcRect t="151" b="151"/>
              <a:stretch>
                <a:fillRect/>
              </a:stretch>
            </p:blipFill>
            <p:spPr>
              <a:xfrm>
                <a:off x="1906618" y="4086392"/>
                <a:ext cx="353629" cy="352562"/>
              </a:xfrm>
              <a:prstGeom prst="rect">
                <a:avLst/>
              </a:prstGeom>
            </p:spPr>
          </p:pic>
        </p:grpSp>
      </p:grpSp>
      <p:grpSp>
        <p:nvGrpSpPr>
          <p:cNvPr id="81" name="Group 80">
            <a:extLst>
              <a:ext uri="{FF2B5EF4-FFF2-40B4-BE49-F238E27FC236}">
                <a16:creationId xmlns:a16="http://schemas.microsoft.com/office/drawing/2014/main" id="{E6152AB6-933A-FD43-1C82-BCDAA046C652}"/>
              </a:ext>
            </a:extLst>
          </p:cNvPr>
          <p:cNvGrpSpPr/>
          <p:nvPr/>
        </p:nvGrpSpPr>
        <p:grpSpPr>
          <a:xfrm>
            <a:off x="4323078" y="3960424"/>
            <a:ext cx="2951484" cy="1604943"/>
            <a:chOff x="4323078" y="3933106"/>
            <a:chExt cx="2951484" cy="1604943"/>
          </a:xfrm>
        </p:grpSpPr>
        <p:sp>
          <p:nvSpPr>
            <p:cNvPr id="39" name="Footer Placeholder 2">
              <a:extLst>
                <a:ext uri="{FF2B5EF4-FFF2-40B4-BE49-F238E27FC236}">
                  <a16:creationId xmlns:a16="http://schemas.microsoft.com/office/drawing/2014/main" id="{545AD158-358A-584E-4443-BF689159D00F}"/>
                </a:ext>
              </a:extLst>
            </p:cNvPr>
            <p:cNvSpPr txBox="1">
              <a:spLocks/>
            </p:cNvSpPr>
            <p:nvPr/>
          </p:nvSpPr>
          <p:spPr>
            <a:xfrm>
              <a:off x="4323078" y="4722056"/>
              <a:ext cx="2951484" cy="815993"/>
            </a:xfrm>
            <a:prstGeom prst="rect">
              <a:avLst/>
            </a:prstGeom>
          </p:spPr>
          <p:txBody>
            <a:bodyPr wrap="square" lIns="0" tIns="0" rIns="0" bIns="0" anchor="b"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2800" b="1">
                  <a:solidFill>
                    <a:schemeClr val="accent6"/>
                  </a:solidFill>
                </a:rPr>
                <a:t>38</a:t>
              </a:r>
            </a:p>
            <a:p>
              <a:pPr algn="ctr">
                <a:lnSpc>
                  <a:spcPct val="90000"/>
                </a:lnSpc>
                <a:spcBef>
                  <a:spcPts val="300"/>
                </a:spcBef>
                <a:buClr>
                  <a:schemeClr val="accent1"/>
                </a:buClr>
              </a:pPr>
              <a:r>
                <a:rPr lang="en-US" sz="1400">
                  <a:solidFill>
                    <a:schemeClr val="accent6"/>
                  </a:solidFill>
                </a:rPr>
                <a:t>Cities with completed projects, </a:t>
              </a:r>
              <a:br>
                <a:rPr lang="en-US" sz="1400">
                  <a:solidFill>
                    <a:schemeClr val="accent6"/>
                  </a:solidFill>
                </a:rPr>
              </a:br>
              <a:r>
                <a:rPr lang="en-US" sz="1400">
                  <a:solidFill>
                    <a:schemeClr val="accent6"/>
                  </a:solidFill>
                </a:rPr>
                <a:t>coast-to-coast</a:t>
              </a:r>
            </a:p>
          </p:txBody>
        </p:sp>
        <p:grpSp>
          <p:nvGrpSpPr>
            <p:cNvPr id="78" name="Group 77">
              <a:extLst>
                <a:ext uri="{FF2B5EF4-FFF2-40B4-BE49-F238E27FC236}">
                  <a16:creationId xmlns:a16="http://schemas.microsoft.com/office/drawing/2014/main" id="{D8752B2E-939D-5D9C-298F-F269CA34C8AA}"/>
                </a:ext>
              </a:extLst>
            </p:cNvPr>
            <p:cNvGrpSpPr/>
            <p:nvPr/>
          </p:nvGrpSpPr>
          <p:grpSpPr>
            <a:xfrm>
              <a:off x="5469253" y="3933106"/>
              <a:ext cx="659134" cy="659134"/>
              <a:chOff x="5469253" y="3933106"/>
              <a:chExt cx="659134" cy="659134"/>
            </a:xfrm>
          </p:grpSpPr>
          <p:sp>
            <p:nvSpPr>
              <p:cNvPr id="59" name="Oval 58">
                <a:extLst>
                  <a:ext uri="{FF2B5EF4-FFF2-40B4-BE49-F238E27FC236}">
                    <a16:creationId xmlns:a16="http://schemas.microsoft.com/office/drawing/2014/main" id="{85A03DCF-02A9-CC10-7290-B64D964CCB22}"/>
                  </a:ext>
                </a:extLst>
              </p:cNvPr>
              <p:cNvSpPr/>
              <p:nvPr/>
            </p:nvSpPr>
            <p:spPr>
              <a:xfrm>
                <a:off x="5469253" y="3933106"/>
                <a:ext cx="659134" cy="659134"/>
              </a:xfrm>
              <a:prstGeom prst="ellipse">
                <a:avLst/>
              </a:prstGeom>
              <a:solidFill>
                <a:schemeClr val="accent5"/>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2" name="Graphic 61">
                <a:extLst>
                  <a:ext uri="{FF2B5EF4-FFF2-40B4-BE49-F238E27FC236}">
                    <a16:creationId xmlns:a16="http://schemas.microsoft.com/office/drawing/2014/main" id="{26C40151-F319-EA4C-C037-7CEA0C9E9D53}"/>
                  </a:ext>
                </a:extLst>
              </p:cNvPr>
              <p:cNvPicPr>
                <a:picLocks noChangeAspect="1"/>
              </p:cNvPicPr>
              <p:nvPr/>
            </p:nvPicPr>
            <p:blipFill rotWithShape="1">
              <a:blip>
                <a:extLst>
                  <a:ext uri="{96DAC541-7B7A-43D3-8B79-37D633B846F1}">
                    <asvg:svgBlip xmlns:asvg="http://schemas.microsoft.com/office/drawing/2016/SVG/main" r:embed="rId7"/>
                  </a:ext>
                </a:extLst>
              </a:blip>
              <a:srcRect t="151" b="151"/>
              <a:stretch>
                <a:fillRect/>
              </a:stretch>
            </p:blipFill>
            <p:spPr>
              <a:xfrm>
                <a:off x="5622005" y="4086392"/>
                <a:ext cx="353629" cy="352562"/>
              </a:xfrm>
              <a:prstGeom prst="rect">
                <a:avLst/>
              </a:prstGeom>
            </p:spPr>
          </p:pic>
        </p:grpSp>
      </p:grpSp>
      <p:sp>
        <p:nvSpPr>
          <p:cNvPr id="71" name="Footer Placeholder 2">
            <a:extLst>
              <a:ext uri="{FF2B5EF4-FFF2-40B4-BE49-F238E27FC236}">
                <a16:creationId xmlns:a16="http://schemas.microsoft.com/office/drawing/2014/main" id="{DEA9CC86-AC08-5AA8-1F8C-02D97E2656F5}"/>
              </a:ext>
            </a:extLst>
          </p:cNvPr>
          <p:cNvSpPr txBox="1">
            <a:spLocks/>
          </p:cNvSpPr>
          <p:nvPr/>
        </p:nvSpPr>
        <p:spPr>
          <a:xfrm>
            <a:off x="8280400" y="1962384"/>
            <a:ext cx="3509647" cy="983539"/>
          </a:xfrm>
          <a:prstGeom prst="rect">
            <a:avLst/>
          </a:prstGeom>
        </p:spPr>
        <p:txBody>
          <a:bodyPr wrap="square" lIns="0" tIns="0" rIns="0" bIns="0" anchor="b"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4400" b="1">
                <a:solidFill>
                  <a:schemeClr val="bg1"/>
                </a:solidFill>
              </a:rPr>
              <a:t>+50%</a:t>
            </a:r>
          </a:p>
          <a:p>
            <a:pPr algn="ctr">
              <a:lnSpc>
                <a:spcPct val="90000"/>
              </a:lnSpc>
              <a:spcBef>
                <a:spcPts val="300"/>
              </a:spcBef>
              <a:buClr>
                <a:schemeClr val="accent1"/>
              </a:buClr>
            </a:pPr>
            <a:r>
              <a:rPr lang="en-US" sz="2400">
                <a:solidFill>
                  <a:schemeClr val="bg1"/>
                </a:solidFill>
              </a:rPr>
              <a:t>Avg property-level IRR</a:t>
            </a:r>
          </a:p>
        </p:txBody>
      </p:sp>
      <p:sp>
        <p:nvSpPr>
          <p:cNvPr id="72" name="Footer Placeholder 2">
            <a:extLst>
              <a:ext uri="{FF2B5EF4-FFF2-40B4-BE49-F238E27FC236}">
                <a16:creationId xmlns:a16="http://schemas.microsoft.com/office/drawing/2014/main" id="{96C66891-168B-6462-0900-D7B6084629DD}"/>
              </a:ext>
            </a:extLst>
          </p:cNvPr>
          <p:cNvSpPr txBox="1">
            <a:spLocks/>
          </p:cNvSpPr>
          <p:nvPr/>
        </p:nvSpPr>
        <p:spPr>
          <a:xfrm>
            <a:off x="8280400" y="4061157"/>
            <a:ext cx="3509647" cy="983539"/>
          </a:xfrm>
          <a:prstGeom prst="rect">
            <a:avLst/>
          </a:prstGeom>
        </p:spPr>
        <p:txBody>
          <a:bodyPr wrap="square" lIns="0" tIns="0" rIns="0" bIns="0" anchor="b"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4400" b="1">
                <a:solidFill>
                  <a:schemeClr val="bg1"/>
                </a:solidFill>
              </a:rPr>
              <a:t>3.0x</a:t>
            </a:r>
          </a:p>
          <a:p>
            <a:pPr algn="ctr">
              <a:lnSpc>
                <a:spcPct val="90000"/>
              </a:lnSpc>
              <a:spcBef>
                <a:spcPts val="300"/>
              </a:spcBef>
              <a:buClr>
                <a:schemeClr val="accent1"/>
              </a:buClr>
            </a:pPr>
            <a:r>
              <a:rPr lang="en-US" sz="2400">
                <a:solidFill>
                  <a:schemeClr val="bg1"/>
                </a:solidFill>
              </a:rPr>
              <a:t>Avg equity multiple</a:t>
            </a:r>
          </a:p>
        </p:txBody>
      </p:sp>
      <p:sp>
        <p:nvSpPr>
          <p:cNvPr id="73" name="Rectangle 72">
            <a:extLst>
              <a:ext uri="{FF2B5EF4-FFF2-40B4-BE49-F238E27FC236}">
                <a16:creationId xmlns:a16="http://schemas.microsoft.com/office/drawing/2014/main" id="{F1680553-B57C-A719-5945-881AD1344B51}"/>
              </a:ext>
            </a:extLst>
          </p:cNvPr>
          <p:cNvSpPr>
            <a:spLocks/>
          </p:cNvSpPr>
          <p:nvPr/>
        </p:nvSpPr>
        <p:spPr>
          <a:xfrm>
            <a:off x="8280400" y="401016"/>
            <a:ext cx="3506788" cy="1003751"/>
          </a:xfrm>
          <a:prstGeom prst="rect">
            <a:avLst/>
          </a:prstGeom>
          <a:solidFill>
            <a:schemeClr val="accent3">
              <a:alpha val="70000"/>
            </a:schemeClr>
          </a:solidFill>
          <a:ln>
            <a:noFill/>
          </a:ln>
        </p:spPr>
        <p:style>
          <a:lnRef idx="1">
            <a:schemeClr val="accent1"/>
          </a:lnRef>
          <a:fillRef idx="0">
            <a:schemeClr val="accent1"/>
          </a:fillRef>
          <a:effectRef idx="0">
            <a:schemeClr val="accent1"/>
          </a:effectRef>
          <a:fontRef idx="minor">
            <a:schemeClr val="tx1"/>
          </a:fontRef>
        </p:style>
        <p:txBody>
          <a:bodyPr lIns="91440" rtlCol="0" anchor="ctr"/>
          <a:lstStyle/>
          <a:p>
            <a:pPr algn="ctr"/>
            <a:r>
              <a:rPr lang="en-US" sz="2400" b="1">
                <a:solidFill>
                  <a:schemeClr val="bg1"/>
                </a:solidFill>
              </a:rPr>
              <a:t>Investments </a:t>
            </a:r>
            <a:br>
              <a:rPr lang="en-US" sz="2400" b="1">
                <a:solidFill>
                  <a:schemeClr val="bg1"/>
                </a:solidFill>
              </a:rPr>
            </a:br>
            <a:r>
              <a:rPr lang="en-US" sz="2400" b="1">
                <a:solidFill>
                  <a:schemeClr val="bg1"/>
                </a:solidFill>
              </a:rPr>
              <a:t>since 1996</a:t>
            </a:r>
          </a:p>
        </p:txBody>
      </p:sp>
      <p:cxnSp>
        <p:nvCxnSpPr>
          <p:cNvPr id="74" name="Straight Connector 73">
            <a:extLst>
              <a:ext uri="{FF2B5EF4-FFF2-40B4-BE49-F238E27FC236}">
                <a16:creationId xmlns:a16="http://schemas.microsoft.com/office/drawing/2014/main" id="{4CE47DB3-F03F-823C-3CB7-80DC0052D667}"/>
              </a:ext>
            </a:extLst>
          </p:cNvPr>
          <p:cNvCxnSpPr>
            <a:cxnSpLocks/>
          </p:cNvCxnSpPr>
          <p:nvPr/>
        </p:nvCxnSpPr>
        <p:spPr>
          <a:xfrm>
            <a:off x="8280400" y="3503540"/>
            <a:ext cx="350964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FD61BC2E-1A31-293D-D75D-C3D898A49D6F}"/>
              </a:ext>
            </a:extLst>
          </p:cNvPr>
          <p:cNvSpPr txBox="1"/>
          <p:nvPr/>
        </p:nvSpPr>
        <p:spPr>
          <a:xfrm>
            <a:off x="8280400" y="5602312"/>
            <a:ext cx="3509647" cy="165074"/>
          </a:xfrm>
          <a:prstGeom prst="rect">
            <a:avLst/>
          </a:prstGeom>
          <a:noFill/>
        </p:spPr>
        <p:txBody>
          <a:bodyPr wrap="square" lIns="0" tIns="0" rIns="0" bIns="0" anchor="t">
            <a:noAutofit/>
          </a:bodyPr>
          <a:lstStyle/>
          <a:p>
            <a:pPr algn="l">
              <a:lnSpc>
                <a:spcPct val="100000"/>
              </a:lnSpc>
            </a:pPr>
            <a:r>
              <a:rPr lang="en-US" sz="1200" i="0">
                <a:solidFill>
                  <a:schemeClr val="bg1"/>
                </a:solidFill>
              </a:rPr>
              <a:t>Across all property-level investments since 1996.</a:t>
            </a:r>
          </a:p>
        </p:txBody>
      </p:sp>
    </p:spTree>
    <p:extLst>
      <p:ext uri="{BB962C8B-B14F-4D97-AF65-F5344CB8AC3E}">
        <p14:creationId xmlns:p14="http://schemas.microsoft.com/office/powerpoint/2010/main" val="3712479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75269-0EA6-4236-0CF4-B3A3E1D75487}"/>
            </a:ext>
          </a:extLst>
        </p:cNvPr>
        <p:cNvGrpSpPr/>
        <p:nvPr/>
      </p:nvGrpSpPr>
      <p:grpSpPr>
        <a:xfrm>
          <a:off x="0" y="0"/>
          <a:ext cx="0" cy="0"/>
          <a:chOff x="0" y="0"/>
          <a:chExt cx="0" cy="0"/>
        </a:xfrm>
      </p:grpSpPr>
      <p:pic>
        <p:nvPicPr>
          <p:cNvPr id="45" name="Picture 44" descr="A row of cargo containers&#10;&#10;Description automatically generated with medium confidence">
            <a:extLst>
              <a:ext uri="{FF2B5EF4-FFF2-40B4-BE49-F238E27FC236}">
                <a16:creationId xmlns:a16="http://schemas.microsoft.com/office/drawing/2014/main" id="{8A54589F-DB26-D60B-3CF6-D37611641377}"/>
              </a:ext>
            </a:extLst>
          </p:cNvPr>
          <p:cNvPicPr>
            <a:picLocks noChangeAspect="1"/>
          </p:cNvPicPr>
          <p:nvPr/>
        </p:nvPicPr>
        <p:blipFill>
          <a:blip r:embed="rId3"/>
          <a:stretch>
            <a:fillRect/>
          </a:stretch>
        </p:blipFill>
        <p:spPr>
          <a:xfrm>
            <a:off x="0" y="3429000"/>
            <a:ext cx="12192000" cy="3429000"/>
          </a:xfrm>
          <a:prstGeom prst="rect">
            <a:avLst/>
          </a:prstGeom>
        </p:spPr>
      </p:pic>
      <p:sp>
        <p:nvSpPr>
          <p:cNvPr id="18" name="Rectangle 17">
            <a:extLst>
              <a:ext uri="{FF2B5EF4-FFF2-40B4-BE49-F238E27FC236}">
                <a16:creationId xmlns:a16="http://schemas.microsoft.com/office/drawing/2014/main" id="{1DB79953-9C31-5DA8-3E87-7C9D22EA4A19}"/>
              </a:ext>
            </a:extLst>
          </p:cNvPr>
          <p:cNvSpPr/>
          <p:nvPr/>
        </p:nvSpPr>
        <p:spPr>
          <a:xfrm>
            <a:off x="0" y="3429000"/>
            <a:ext cx="12192000" cy="3429000"/>
          </a:xfrm>
          <a:prstGeom prst="rect">
            <a:avLst/>
          </a:prstGeom>
          <a:gradFill>
            <a:gsLst>
              <a:gs pos="100000">
                <a:srgbClr val="000514">
                  <a:alpha val="85000"/>
                </a:srgbClr>
              </a:gs>
              <a:gs pos="54000">
                <a:srgbClr val="00102F">
                  <a:alpha val="80000"/>
                </a:srgbClr>
              </a:gs>
              <a:gs pos="0">
                <a:schemeClr val="accent1">
                  <a:alpha val="90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2">
            <a:extLst>
              <a:ext uri="{FF2B5EF4-FFF2-40B4-BE49-F238E27FC236}">
                <a16:creationId xmlns:a16="http://schemas.microsoft.com/office/drawing/2014/main" id="{3271C854-F9BE-E297-D514-7601E14B8C60}"/>
              </a:ext>
            </a:extLst>
          </p:cNvPr>
          <p:cNvSpPr>
            <a:spLocks noGrp="1"/>
          </p:cNvSpPr>
          <p:nvPr>
            <p:ph type="title"/>
          </p:nvPr>
        </p:nvSpPr>
        <p:spPr/>
        <p:txBody>
          <a:bodyPr/>
          <a:lstStyle/>
          <a:p>
            <a:r>
              <a:rPr lang="en-US"/>
              <a:t>THE O’DONNELL GROUP</a:t>
            </a:r>
          </a:p>
        </p:txBody>
      </p:sp>
      <p:sp>
        <p:nvSpPr>
          <p:cNvPr id="5" name="Rectangle 4">
            <a:extLst>
              <a:ext uri="{FF2B5EF4-FFF2-40B4-BE49-F238E27FC236}">
                <a16:creationId xmlns:a16="http://schemas.microsoft.com/office/drawing/2014/main" id="{83E9BEB4-8671-8240-0F42-00ECAAE3C6DC}"/>
              </a:ext>
            </a:extLst>
          </p:cNvPr>
          <p:cNvSpPr>
            <a:spLocks/>
          </p:cNvSpPr>
          <p:nvPr/>
        </p:nvSpPr>
        <p:spPr>
          <a:xfrm>
            <a:off x="401640" y="1154039"/>
            <a:ext cx="11378881" cy="3722762"/>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E7C8C93E-86CD-E506-B14F-3EE5DADFDE5D}"/>
              </a:ext>
            </a:extLst>
          </p:cNvPr>
          <p:cNvSpPr txBox="1"/>
          <p:nvPr/>
        </p:nvSpPr>
        <p:spPr>
          <a:xfrm>
            <a:off x="11622847" y="6487550"/>
            <a:ext cx="157678" cy="138499"/>
          </a:xfrm>
          <a:prstGeom prst="rect">
            <a:avLst/>
          </a:prstGeom>
          <a:noFill/>
        </p:spPr>
        <p:txBody>
          <a:bodyPr wrap="square" lIns="0" tIns="0" rIns="0" bIns="0" rtlCol="0" anchor="ctr" anchorCtr="0">
            <a:spAutoFit/>
          </a:bodyPr>
          <a:lstStyle/>
          <a:p>
            <a:pPr algn="r"/>
            <a:fld id="{996B5273-46EB-4870-A6B0-6E7F43CBD6D0}" type="slidenum">
              <a:rPr lang="en-US" sz="900" smtClean="0">
                <a:solidFill>
                  <a:schemeClr val="bg1"/>
                </a:solidFill>
              </a:rPr>
              <a:pPr algn="r"/>
              <a:t>4</a:t>
            </a:fld>
            <a:endParaRPr lang="en-US" sz="1350">
              <a:solidFill>
                <a:schemeClr val="bg1"/>
              </a:solidFill>
            </a:endParaRPr>
          </a:p>
        </p:txBody>
      </p:sp>
      <p:sp>
        <p:nvSpPr>
          <p:cNvPr id="20" name="TextBox 19">
            <a:extLst>
              <a:ext uri="{FF2B5EF4-FFF2-40B4-BE49-F238E27FC236}">
                <a16:creationId xmlns:a16="http://schemas.microsoft.com/office/drawing/2014/main" id="{65221989-837D-1461-6D37-B3788CF36EF1}"/>
              </a:ext>
            </a:extLst>
          </p:cNvPr>
          <p:cNvSpPr txBox="1"/>
          <p:nvPr/>
        </p:nvSpPr>
        <p:spPr>
          <a:xfrm>
            <a:off x="9199168" y="6487550"/>
            <a:ext cx="2336803" cy="138499"/>
          </a:xfrm>
          <a:prstGeom prst="rect">
            <a:avLst/>
          </a:prstGeom>
          <a:noFill/>
        </p:spPr>
        <p:txBody>
          <a:bodyPr wrap="square" lIns="0" tIns="0" rIns="0" bIns="0" rtlCol="0" anchor="ctr" anchorCtr="0">
            <a:spAutoFit/>
          </a:bodyPr>
          <a:lstStyle/>
          <a:p>
            <a:pPr algn="r"/>
            <a:r>
              <a:rPr lang="en-US" sz="900">
                <a:solidFill>
                  <a:schemeClr val="bg1"/>
                </a:solidFill>
              </a:rPr>
              <a:t>© 2024 The O’Donnell Group   | </a:t>
            </a:r>
          </a:p>
        </p:txBody>
      </p:sp>
      <p:sp>
        <p:nvSpPr>
          <p:cNvPr id="109" name="Google Shape;79;p12">
            <a:extLst>
              <a:ext uri="{FF2B5EF4-FFF2-40B4-BE49-F238E27FC236}">
                <a16:creationId xmlns:a16="http://schemas.microsoft.com/office/drawing/2014/main" id="{47B2EC07-262B-7535-8177-71B02E3F5486}"/>
              </a:ext>
            </a:extLst>
          </p:cNvPr>
          <p:cNvSpPr/>
          <p:nvPr/>
        </p:nvSpPr>
        <p:spPr>
          <a:xfrm flipV="1">
            <a:off x="401640" y="3542684"/>
            <a:ext cx="11378881" cy="45719"/>
          </a:xfrm>
          <a:prstGeom prst="rect">
            <a:avLst/>
          </a:prstGeom>
          <a:solidFill>
            <a:srgbClr val="02437F"/>
          </a:solidFill>
          <a:ln>
            <a:noFill/>
          </a:ln>
        </p:spPr>
        <p:txBody>
          <a:bodyPr spcFirstLastPara="1" wrap="square" lIns="60600" tIns="60600" rIns="60600" bIns="60600" anchor="ctr" anchorCtr="0">
            <a:normAutofit fontScale="25000" lnSpcReduction="20000"/>
          </a:bodyPr>
          <a:lstStyle/>
          <a:p>
            <a:pPr marL="0" lvl="0" indent="0" algn="ctr" rtl="0">
              <a:spcBef>
                <a:spcPts val="0"/>
              </a:spcBef>
              <a:spcAft>
                <a:spcPts val="0"/>
              </a:spcAft>
              <a:buNone/>
            </a:pPr>
            <a:endParaRPr sz="928">
              <a:solidFill>
                <a:schemeClr val="lt1"/>
              </a:solidFill>
              <a:latin typeface="Garamond"/>
              <a:ea typeface="Garamond"/>
              <a:cs typeface="Garamond"/>
              <a:sym typeface="Garamond"/>
            </a:endParaRPr>
          </a:p>
        </p:txBody>
      </p:sp>
      <p:pic>
        <p:nvPicPr>
          <p:cNvPr id="121" name="Google Shape;111;p12" title="KATE-DAHL.png">
            <a:extLst>
              <a:ext uri="{FF2B5EF4-FFF2-40B4-BE49-F238E27FC236}">
                <a16:creationId xmlns:a16="http://schemas.microsoft.com/office/drawing/2014/main" id="{6F7FD80E-CA8E-79AF-3C1E-0C5DEC0F5D4D}"/>
              </a:ext>
            </a:extLst>
          </p:cNvPr>
          <p:cNvPicPr preferRelativeResize="0">
            <a:picLocks noChangeAspect="1"/>
          </p:cNvPicPr>
          <p:nvPr/>
        </p:nvPicPr>
        <p:blipFill rotWithShape="1">
          <a:blip r:embed="rId4">
            <a:alphaModFix/>
          </a:blip>
          <a:srcRect l="37741" t="10598" r="22949" b="26727"/>
          <a:stretch>
            <a:fillRect/>
          </a:stretch>
        </p:blipFill>
        <p:spPr>
          <a:xfrm>
            <a:off x="3111714" y="3146704"/>
            <a:ext cx="820018" cy="828578"/>
          </a:xfrm>
          <a:custGeom>
            <a:avLst/>
            <a:gdLst/>
            <a:ahLst/>
            <a:cxnLst/>
            <a:rect l="l" t="t" r="r" b="b"/>
            <a:pathLst>
              <a:path w="21600" h="21600" extrusionOk="0">
                <a:moveTo>
                  <a:pt x="10800" y="0"/>
                </a:moveTo>
                <a:cubicBezTo>
                  <a:pt x="4837" y="0"/>
                  <a:pt x="0" y="4837"/>
                  <a:pt x="0" y="10800"/>
                </a:cubicBezTo>
                <a:cubicBezTo>
                  <a:pt x="0" y="16763"/>
                  <a:pt x="4837" y="21600"/>
                  <a:pt x="10800" y="21600"/>
                </a:cubicBezTo>
                <a:cubicBezTo>
                  <a:pt x="16763" y="21600"/>
                  <a:pt x="21600" y="16763"/>
                  <a:pt x="21600" y="10800"/>
                </a:cubicBezTo>
                <a:cubicBezTo>
                  <a:pt x="21600" y="4837"/>
                  <a:pt x="16763" y="0"/>
                  <a:pt x="10800" y="0"/>
                </a:cubicBezTo>
                <a:close/>
              </a:path>
            </a:pathLst>
          </a:custGeom>
          <a:noFill/>
          <a:ln w="55500" cap="flat" cmpd="sng">
            <a:solidFill>
              <a:srgbClr val="02437F"/>
            </a:solidFill>
            <a:prstDash val="solid"/>
            <a:round/>
            <a:headEnd type="none" w="sm" len="sm"/>
            <a:tailEnd type="none" w="sm" len="sm"/>
          </a:ln>
        </p:spPr>
      </p:pic>
      <p:pic>
        <p:nvPicPr>
          <p:cNvPr id="119" name="Google Shape;100;p12" title="Screenshot 2026-04-27 at 10.48.53 AM.png">
            <a:extLst>
              <a:ext uri="{FF2B5EF4-FFF2-40B4-BE49-F238E27FC236}">
                <a16:creationId xmlns:a16="http://schemas.microsoft.com/office/drawing/2014/main" id="{558B9DE1-EB95-2588-E81A-ABEFB7484624}"/>
              </a:ext>
            </a:extLst>
          </p:cNvPr>
          <p:cNvPicPr preferRelativeResize="0">
            <a:picLocks noChangeAspect="1"/>
          </p:cNvPicPr>
          <p:nvPr/>
        </p:nvPicPr>
        <p:blipFill rotWithShape="1">
          <a:blip r:embed="rId5">
            <a:alphaModFix/>
          </a:blip>
          <a:srcRect l="14503" t="6442" r="24011" b="31210"/>
          <a:stretch>
            <a:fillRect/>
          </a:stretch>
        </p:blipFill>
        <p:spPr>
          <a:xfrm>
            <a:off x="1110382" y="3133859"/>
            <a:ext cx="820018" cy="828578"/>
          </a:xfrm>
          <a:custGeom>
            <a:avLst/>
            <a:gdLst/>
            <a:ahLst/>
            <a:cxnLst/>
            <a:rect l="l" t="t" r="r" b="b"/>
            <a:pathLst>
              <a:path w="21600" h="21600" extrusionOk="0">
                <a:moveTo>
                  <a:pt x="10800" y="0"/>
                </a:moveTo>
                <a:cubicBezTo>
                  <a:pt x="4837" y="0"/>
                  <a:pt x="0" y="4837"/>
                  <a:pt x="0" y="10800"/>
                </a:cubicBezTo>
                <a:cubicBezTo>
                  <a:pt x="0" y="16763"/>
                  <a:pt x="4837" y="21600"/>
                  <a:pt x="10800" y="21600"/>
                </a:cubicBezTo>
                <a:cubicBezTo>
                  <a:pt x="16763" y="21600"/>
                  <a:pt x="21600" y="16763"/>
                  <a:pt x="21600" y="10800"/>
                </a:cubicBezTo>
                <a:cubicBezTo>
                  <a:pt x="21600" y="4837"/>
                  <a:pt x="16763" y="0"/>
                  <a:pt x="10800" y="0"/>
                </a:cubicBezTo>
                <a:close/>
              </a:path>
            </a:pathLst>
          </a:custGeom>
          <a:noFill/>
          <a:ln w="55500" cap="flat" cmpd="sng">
            <a:solidFill>
              <a:srgbClr val="02437F"/>
            </a:solidFill>
            <a:prstDash val="solid"/>
            <a:round/>
            <a:headEnd type="none" w="sm" len="sm"/>
            <a:tailEnd type="none" w="sm" len="sm"/>
          </a:ln>
        </p:spPr>
      </p:pic>
      <p:pic>
        <p:nvPicPr>
          <p:cNvPr id="122" name="Google Shape;112;p12" title="angela.png">
            <a:extLst>
              <a:ext uri="{FF2B5EF4-FFF2-40B4-BE49-F238E27FC236}">
                <a16:creationId xmlns:a16="http://schemas.microsoft.com/office/drawing/2014/main" id="{F6EFE629-343E-968B-2B64-566ADAC5A665}"/>
              </a:ext>
            </a:extLst>
          </p:cNvPr>
          <p:cNvPicPr preferRelativeResize="0">
            <a:picLocks noChangeAspect="1"/>
          </p:cNvPicPr>
          <p:nvPr/>
        </p:nvPicPr>
        <p:blipFill rotWithShape="1">
          <a:blip r:embed="rId6">
            <a:alphaModFix/>
          </a:blip>
          <a:srcRect l="10864" t="15118" r="10864" b="28317"/>
          <a:stretch>
            <a:fillRect/>
          </a:stretch>
        </p:blipFill>
        <p:spPr>
          <a:xfrm>
            <a:off x="5113046" y="3146670"/>
            <a:ext cx="820018" cy="828578"/>
          </a:xfrm>
          <a:custGeom>
            <a:avLst/>
            <a:gdLst/>
            <a:ahLst/>
            <a:cxnLst/>
            <a:rect l="l" t="t" r="r" b="b"/>
            <a:pathLst>
              <a:path w="21600" h="21600" extrusionOk="0">
                <a:moveTo>
                  <a:pt x="10800" y="0"/>
                </a:moveTo>
                <a:cubicBezTo>
                  <a:pt x="4837" y="0"/>
                  <a:pt x="0" y="4837"/>
                  <a:pt x="0" y="10800"/>
                </a:cubicBezTo>
                <a:cubicBezTo>
                  <a:pt x="0" y="16763"/>
                  <a:pt x="4837" y="21600"/>
                  <a:pt x="10800" y="21600"/>
                </a:cubicBezTo>
                <a:cubicBezTo>
                  <a:pt x="16763" y="21600"/>
                  <a:pt x="21600" y="16763"/>
                  <a:pt x="21600" y="10800"/>
                </a:cubicBezTo>
                <a:cubicBezTo>
                  <a:pt x="21600" y="4837"/>
                  <a:pt x="16763" y="0"/>
                  <a:pt x="10800" y="0"/>
                </a:cubicBezTo>
                <a:close/>
              </a:path>
            </a:pathLst>
          </a:custGeom>
          <a:noFill/>
          <a:ln w="55500" cap="flat" cmpd="sng">
            <a:solidFill>
              <a:srgbClr val="02437F"/>
            </a:solidFill>
            <a:prstDash val="solid"/>
            <a:round/>
            <a:headEnd type="none" w="sm" len="sm"/>
            <a:tailEnd type="none" w="sm" len="sm"/>
          </a:ln>
        </p:spPr>
      </p:pic>
      <p:pic>
        <p:nvPicPr>
          <p:cNvPr id="120" name="Google Shape;103;p12" title="Peter O'Donnell - Headshot.jpg">
            <a:extLst>
              <a:ext uri="{FF2B5EF4-FFF2-40B4-BE49-F238E27FC236}">
                <a16:creationId xmlns:a16="http://schemas.microsoft.com/office/drawing/2014/main" id="{DB99829B-F072-ABA7-6839-9B25C4B7C3C9}"/>
              </a:ext>
            </a:extLst>
          </p:cNvPr>
          <p:cNvPicPr preferRelativeResize="0">
            <a:picLocks noChangeAspect="1"/>
          </p:cNvPicPr>
          <p:nvPr/>
        </p:nvPicPr>
        <p:blipFill rotWithShape="1">
          <a:blip r:embed="rId7">
            <a:alphaModFix/>
          </a:blip>
          <a:srcRect l="33736" t="7516" r="29460" b="35648"/>
          <a:stretch>
            <a:fillRect/>
          </a:stretch>
        </p:blipFill>
        <p:spPr>
          <a:xfrm>
            <a:off x="7114377" y="3143545"/>
            <a:ext cx="820018" cy="828578"/>
          </a:xfrm>
          <a:custGeom>
            <a:avLst/>
            <a:gdLst/>
            <a:ahLst/>
            <a:cxnLst/>
            <a:rect l="l" t="t" r="r" b="b"/>
            <a:pathLst>
              <a:path w="21600" h="21600" extrusionOk="0">
                <a:moveTo>
                  <a:pt x="10800" y="0"/>
                </a:moveTo>
                <a:cubicBezTo>
                  <a:pt x="4837" y="0"/>
                  <a:pt x="0" y="4837"/>
                  <a:pt x="0" y="10800"/>
                </a:cubicBezTo>
                <a:cubicBezTo>
                  <a:pt x="0" y="16763"/>
                  <a:pt x="4837" y="21600"/>
                  <a:pt x="10800" y="21600"/>
                </a:cubicBezTo>
                <a:cubicBezTo>
                  <a:pt x="16763" y="21600"/>
                  <a:pt x="21600" y="16763"/>
                  <a:pt x="21600" y="10800"/>
                </a:cubicBezTo>
                <a:cubicBezTo>
                  <a:pt x="21600" y="4837"/>
                  <a:pt x="16763" y="0"/>
                  <a:pt x="10800" y="0"/>
                </a:cubicBezTo>
                <a:close/>
              </a:path>
            </a:pathLst>
          </a:custGeom>
          <a:noFill/>
          <a:ln w="55500" cap="flat" cmpd="sng">
            <a:solidFill>
              <a:srgbClr val="02437F"/>
            </a:solidFill>
            <a:prstDash val="solid"/>
            <a:round/>
            <a:headEnd type="none" w="sm" len="sm"/>
            <a:tailEnd type="none" w="sm" len="sm"/>
          </a:ln>
        </p:spPr>
      </p:pic>
      <p:sp>
        <p:nvSpPr>
          <p:cNvPr id="114" name="Google Shape;76;p12">
            <a:extLst>
              <a:ext uri="{FF2B5EF4-FFF2-40B4-BE49-F238E27FC236}">
                <a16:creationId xmlns:a16="http://schemas.microsoft.com/office/drawing/2014/main" id="{240B9684-340E-E534-C691-8D2E243DD6B9}"/>
              </a:ext>
            </a:extLst>
          </p:cNvPr>
          <p:cNvSpPr txBox="1"/>
          <p:nvPr/>
        </p:nvSpPr>
        <p:spPr>
          <a:xfrm>
            <a:off x="605991" y="4127506"/>
            <a:ext cx="1828800" cy="40011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333333"/>
              </a:buClr>
              <a:buSzPts val="1748"/>
              <a:buFont typeface="Garamond"/>
              <a:buNone/>
            </a:pPr>
            <a:r>
              <a:rPr lang="en-US" sz="1400" b="1">
                <a:solidFill>
                  <a:schemeClr val="accent6"/>
                </a:solidFill>
                <a:cs typeface="Besley"/>
                <a:sym typeface="Besley"/>
              </a:rPr>
              <a:t>Michael  Hubert</a:t>
            </a:r>
            <a:br>
              <a:rPr lang="en-US" sz="1050" b="1" i="0" u="none" strike="noStrike" cap="none">
                <a:solidFill>
                  <a:schemeClr val="accent6"/>
                </a:solidFill>
                <a:ea typeface="Besley"/>
                <a:cs typeface="Besley"/>
                <a:sym typeface="Besley"/>
              </a:rPr>
            </a:br>
            <a:r>
              <a:rPr lang="en-US" sz="1200">
                <a:solidFill>
                  <a:schemeClr val="accent6"/>
                </a:solidFill>
                <a:cs typeface="Besley"/>
                <a:sym typeface="Besley"/>
              </a:rPr>
              <a:t>Marketing Director</a:t>
            </a:r>
          </a:p>
        </p:txBody>
      </p:sp>
      <p:sp>
        <p:nvSpPr>
          <p:cNvPr id="115" name="Google Shape;78;p12">
            <a:extLst>
              <a:ext uri="{FF2B5EF4-FFF2-40B4-BE49-F238E27FC236}">
                <a16:creationId xmlns:a16="http://schemas.microsoft.com/office/drawing/2014/main" id="{659C8180-C500-7AB7-A65B-B18A6433BC16}"/>
              </a:ext>
            </a:extLst>
          </p:cNvPr>
          <p:cNvSpPr txBox="1"/>
          <p:nvPr/>
        </p:nvSpPr>
        <p:spPr>
          <a:xfrm>
            <a:off x="2607323" y="4127506"/>
            <a:ext cx="1828800" cy="40011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333333"/>
              </a:buClr>
              <a:buSzPts val="1748"/>
              <a:buFont typeface="Garamond"/>
              <a:buNone/>
            </a:pPr>
            <a:r>
              <a:rPr lang="en-US" sz="1400" b="1">
                <a:solidFill>
                  <a:schemeClr val="accent6"/>
                </a:solidFill>
                <a:cs typeface="Besley"/>
                <a:sym typeface="Besley"/>
              </a:rPr>
              <a:t>Kate Dahl</a:t>
            </a:r>
          </a:p>
          <a:p>
            <a:pPr marL="0" lvl="0" indent="0" algn="ctr" rtl="0">
              <a:spcBef>
                <a:spcPts val="0"/>
              </a:spcBef>
              <a:spcAft>
                <a:spcPts val="0"/>
              </a:spcAft>
              <a:buClr>
                <a:srgbClr val="333333"/>
              </a:buClr>
              <a:buSzPts val="1748"/>
              <a:buFont typeface="Garamond"/>
              <a:buNone/>
            </a:pPr>
            <a:r>
              <a:rPr lang="en-US" sz="1200">
                <a:solidFill>
                  <a:schemeClr val="accent6"/>
                </a:solidFill>
                <a:cs typeface="Besley"/>
                <a:sym typeface="Besley"/>
              </a:rPr>
              <a:t>Property Management</a:t>
            </a:r>
          </a:p>
        </p:txBody>
      </p:sp>
      <p:sp>
        <p:nvSpPr>
          <p:cNvPr id="116" name="Google Shape;80;p12">
            <a:extLst>
              <a:ext uri="{FF2B5EF4-FFF2-40B4-BE49-F238E27FC236}">
                <a16:creationId xmlns:a16="http://schemas.microsoft.com/office/drawing/2014/main" id="{6DD0CDA7-6FC4-52EC-E8AE-9543E2AD97D1}"/>
              </a:ext>
            </a:extLst>
          </p:cNvPr>
          <p:cNvSpPr txBox="1"/>
          <p:nvPr/>
        </p:nvSpPr>
        <p:spPr>
          <a:xfrm>
            <a:off x="6609986" y="4127511"/>
            <a:ext cx="1828800" cy="40011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accent6"/>
              </a:buClr>
              <a:buSzPts val="1748"/>
              <a:buFont typeface="Garamond"/>
              <a:buNone/>
            </a:pPr>
            <a:r>
              <a:rPr lang="en-US" sz="1400" b="1">
                <a:solidFill>
                  <a:schemeClr val="accent6"/>
                </a:solidFill>
                <a:cs typeface="Besley"/>
                <a:sym typeface="Besley"/>
              </a:rPr>
              <a:t>Peter O’Donnell</a:t>
            </a:r>
            <a:br>
              <a:rPr lang="en-US" sz="1050" b="1">
                <a:solidFill>
                  <a:schemeClr val="accent6"/>
                </a:solidFill>
                <a:ea typeface="Besley"/>
                <a:cs typeface="Besley"/>
                <a:sym typeface="Besley"/>
              </a:rPr>
            </a:br>
            <a:r>
              <a:rPr lang="en-US" sz="1200">
                <a:solidFill>
                  <a:schemeClr val="accent6"/>
                </a:solidFill>
                <a:cs typeface="Besley"/>
                <a:sym typeface="Besley"/>
              </a:rPr>
              <a:t>Investor Relations</a:t>
            </a:r>
          </a:p>
        </p:txBody>
      </p:sp>
      <p:sp>
        <p:nvSpPr>
          <p:cNvPr id="117" name="Google Shape;101;p12">
            <a:extLst>
              <a:ext uri="{FF2B5EF4-FFF2-40B4-BE49-F238E27FC236}">
                <a16:creationId xmlns:a16="http://schemas.microsoft.com/office/drawing/2014/main" id="{9495E489-5B8D-3C46-4B23-63C824840047}"/>
              </a:ext>
            </a:extLst>
          </p:cNvPr>
          <p:cNvSpPr txBox="1"/>
          <p:nvPr/>
        </p:nvSpPr>
        <p:spPr>
          <a:xfrm>
            <a:off x="4608655" y="4127506"/>
            <a:ext cx="1828800" cy="40011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333333"/>
              </a:buClr>
              <a:buSzPts val="1748"/>
              <a:buFont typeface="Garamond"/>
              <a:buNone/>
            </a:pPr>
            <a:r>
              <a:rPr lang="en-US" sz="1400" b="1">
                <a:solidFill>
                  <a:schemeClr val="accent6"/>
                </a:solidFill>
                <a:cs typeface="Besley"/>
                <a:sym typeface="Besley"/>
              </a:rPr>
              <a:t>Angela Tesselaar</a:t>
            </a:r>
            <a:br>
              <a:rPr lang="en-US" sz="1400" b="1">
                <a:solidFill>
                  <a:schemeClr val="accent6"/>
                </a:solidFill>
                <a:cs typeface="Besley"/>
                <a:sym typeface="Besley"/>
              </a:rPr>
            </a:br>
            <a:r>
              <a:rPr lang="en-US" sz="1200">
                <a:solidFill>
                  <a:schemeClr val="accent6"/>
                </a:solidFill>
                <a:cs typeface="Besley"/>
                <a:sym typeface="Besley"/>
              </a:rPr>
              <a:t>Creative Director</a:t>
            </a:r>
          </a:p>
        </p:txBody>
      </p:sp>
      <p:sp>
        <p:nvSpPr>
          <p:cNvPr id="123" name="Google Shape;79;p12">
            <a:extLst>
              <a:ext uri="{FF2B5EF4-FFF2-40B4-BE49-F238E27FC236}">
                <a16:creationId xmlns:a16="http://schemas.microsoft.com/office/drawing/2014/main" id="{C50C2398-721E-C478-6719-A225BF0364E6}"/>
              </a:ext>
            </a:extLst>
          </p:cNvPr>
          <p:cNvSpPr/>
          <p:nvPr/>
        </p:nvSpPr>
        <p:spPr>
          <a:xfrm flipV="1">
            <a:off x="401640" y="1861715"/>
            <a:ext cx="11378881" cy="45719"/>
          </a:xfrm>
          <a:prstGeom prst="rect">
            <a:avLst/>
          </a:prstGeom>
          <a:solidFill>
            <a:srgbClr val="02437F"/>
          </a:solidFill>
          <a:ln>
            <a:noFill/>
          </a:ln>
        </p:spPr>
        <p:txBody>
          <a:bodyPr spcFirstLastPara="1" wrap="square" lIns="60600" tIns="60600" rIns="60600" bIns="60600" anchor="ctr" anchorCtr="0">
            <a:normAutofit fontScale="25000" lnSpcReduction="20000"/>
          </a:bodyPr>
          <a:lstStyle/>
          <a:p>
            <a:pPr marL="0" lvl="0" indent="0" algn="ctr" rtl="0">
              <a:spcBef>
                <a:spcPts val="0"/>
              </a:spcBef>
              <a:spcAft>
                <a:spcPts val="0"/>
              </a:spcAft>
              <a:buNone/>
            </a:pPr>
            <a:endParaRPr sz="928">
              <a:solidFill>
                <a:schemeClr val="lt1"/>
              </a:solidFill>
              <a:latin typeface="Garamond"/>
              <a:ea typeface="Garamond"/>
              <a:cs typeface="Garamond"/>
              <a:sym typeface="Garamond"/>
            </a:endParaRPr>
          </a:p>
        </p:txBody>
      </p:sp>
      <p:pic>
        <p:nvPicPr>
          <p:cNvPr id="101" name="Google Shape;81;p12" descr="Picture 23">
            <a:extLst>
              <a:ext uri="{FF2B5EF4-FFF2-40B4-BE49-F238E27FC236}">
                <a16:creationId xmlns:a16="http://schemas.microsoft.com/office/drawing/2014/main" id="{04A63FCA-B957-E651-5690-F82C1C6F89E7}"/>
              </a:ext>
            </a:extLst>
          </p:cNvPr>
          <p:cNvPicPr preferRelativeResize="0"/>
          <p:nvPr/>
        </p:nvPicPr>
        <p:blipFill rotWithShape="1">
          <a:blip r:embed="rId8">
            <a:alphaModFix/>
          </a:blip>
          <a:srcRect l="3835" t="10812" r="7997" b="26326"/>
          <a:stretch/>
        </p:blipFill>
        <p:spPr>
          <a:xfrm>
            <a:off x="3112136" y="1460750"/>
            <a:ext cx="819174" cy="819174"/>
          </a:xfrm>
          <a:custGeom>
            <a:avLst/>
            <a:gdLst/>
            <a:ahLst/>
            <a:cxnLst/>
            <a:rect l="l" t="t" r="r" b="b"/>
            <a:pathLst>
              <a:path w="21600" h="21600" extrusionOk="0">
                <a:moveTo>
                  <a:pt x="10800" y="0"/>
                </a:moveTo>
                <a:cubicBezTo>
                  <a:pt x="4837" y="0"/>
                  <a:pt x="0" y="4837"/>
                  <a:pt x="0" y="10800"/>
                </a:cubicBezTo>
                <a:cubicBezTo>
                  <a:pt x="0" y="16763"/>
                  <a:pt x="4837" y="21600"/>
                  <a:pt x="10800" y="21600"/>
                </a:cubicBezTo>
                <a:cubicBezTo>
                  <a:pt x="16763" y="21600"/>
                  <a:pt x="21600" y="16763"/>
                  <a:pt x="21600" y="10800"/>
                </a:cubicBezTo>
                <a:cubicBezTo>
                  <a:pt x="21600" y="4837"/>
                  <a:pt x="16763" y="0"/>
                  <a:pt x="10800" y="0"/>
                </a:cubicBezTo>
                <a:close/>
              </a:path>
            </a:pathLst>
          </a:custGeom>
          <a:noFill/>
          <a:ln w="55500" cap="flat" cmpd="sng">
            <a:solidFill>
              <a:srgbClr val="02437F"/>
            </a:solidFill>
            <a:prstDash val="solid"/>
            <a:round/>
            <a:headEnd type="none" w="sm" len="sm"/>
            <a:tailEnd type="none" w="sm" len="sm"/>
          </a:ln>
        </p:spPr>
      </p:pic>
      <p:pic>
        <p:nvPicPr>
          <p:cNvPr id="102" name="Google Shape;108;p12" title="DOUG.jpg">
            <a:extLst>
              <a:ext uri="{FF2B5EF4-FFF2-40B4-BE49-F238E27FC236}">
                <a16:creationId xmlns:a16="http://schemas.microsoft.com/office/drawing/2014/main" id="{78DE8960-E06A-9CEC-589D-978A75765AEC}"/>
              </a:ext>
            </a:extLst>
          </p:cNvPr>
          <p:cNvPicPr preferRelativeResize="0">
            <a:picLocks noChangeAspect="1"/>
          </p:cNvPicPr>
          <p:nvPr/>
        </p:nvPicPr>
        <p:blipFill rotWithShape="1">
          <a:blip r:embed="rId9">
            <a:alphaModFix/>
          </a:blip>
          <a:srcRect l="9870" t="4876" r="11980" b="42471"/>
          <a:stretch/>
        </p:blipFill>
        <p:spPr>
          <a:xfrm>
            <a:off x="1110382" y="1443203"/>
            <a:ext cx="820018" cy="828578"/>
          </a:xfrm>
          <a:custGeom>
            <a:avLst/>
            <a:gdLst/>
            <a:ahLst/>
            <a:cxnLst/>
            <a:rect l="l" t="t" r="r" b="b"/>
            <a:pathLst>
              <a:path w="21600" h="21600" extrusionOk="0">
                <a:moveTo>
                  <a:pt x="10800" y="0"/>
                </a:moveTo>
                <a:cubicBezTo>
                  <a:pt x="4837" y="0"/>
                  <a:pt x="0" y="4837"/>
                  <a:pt x="0" y="10800"/>
                </a:cubicBezTo>
                <a:cubicBezTo>
                  <a:pt x="0" y="16763"/>
                  <a:pt x="4837" y="21600"/>
                  <a:pt x="10800" y="21600"/>
                </a:cubicBezTo>
                <a:cubicBezTo>
                  <a:pt x="16763" y="21600"/>
                  <a:pt x="21600" y="16763"/>
                  <a:pt x="21600" y="10800"/>
                </a:cubicBezTo>
                <a:cubicBezTo>
                  <a:pt x="21600" y="4837"/>
                  <a:pt x="16763" y="0"/>
                  <a:pt x="10800" y="0"/>
                </a:cubicBezTo>
                <a:close/>
              </a:path>
            </a:pathLst>
          </a:custGeom>
          <a:noFill/>
          <a:ln w="55500" cap="flat" cmpd="sng">
            <a:solidFill>
              <a:srgbClr val="02437F"/>
            </a:solidFill>
            <a:prstDash val="solid"/>
            <a:round/>
            <a:headEnd type="none" w="sm" len="sm"/>
            <a:tailEnd type="none" w="sm" len="sm"/>
          </a:ln>
        </p:spPr>
      </p:pic>
      <p:pic>
        <p:nvPicPr>
          <p:cNvPr id="103" name="Google Shape;109;p12" title="SHAHAB.png">
            <a:extLst>
              <a:ext uri="{FF2B5EF4-FFF2-40B4-BE49-F238E27FC236}">
                <a16:creationId xmlns:a16="http://schemas.microsoft.com/office/drawing/2014/main" id="{018C8649-51B2-65C3-B0FC-854202B47B3B}"/>
              </a:ext>
            </a:extLst>
          </p:cNvPr>
          <p:cNvPicPr preferRelativeResize="0">
            <a:picLocks noChangeAspect="1"/>
          </p:cNvPicPr>
          <p:nvPr/>
        </p:nvPicPr>
        <p:blipFill rotWithShape="1">
          <a:blip r:embed="rId10">
            <a:alphaModFix/>
          </a:blip>
          <a:srcRect l="33683" t="7988" r="13046" b="9660"/>
          <a:stretch/>
        </p:blipFill>
        <p:spPr>
          <a:xfrm>
            <a:off x="5113460" y="1456014"/>
            <a:ext cx="819190" cy="828578"/>
          </a:xfrm>
          <a:custGeom>
            <a:avLst/>
            <a:gdLst/>
            <a:ahLst/>
            <a:cxnLst/>
            <a:rect l="l" t="t" r="r" b="b"/>
            <a:pathLst>
              <a:path w="21600" h="21600" extrusionOk="0">
                <a:moveTo>
                  <a:pt x="10800" y="0"/>
                </a:moveTo>
                <a:cubicBezTo>
                  <a:pt x="4837" y="0"/>
                  <a:pt x="0" y="4837"/>
                  <a:pt x="0" y="10800"/>
                </a:cubicBezTo>
                <a:cubicBezTo>
                  <a:pt x="0" y="16763"/>
                  <a:pt x="4837" y="21600"/>
                  <a:pt x="10800" y="21600"/>
                </a:cubicBezTo>
                <a:cubicBezTo>
                  <a:pt x="16763" y="21600"/>
                  <a:pt x="21600" y="16763"/>
                  <a:pt x="21600" y="10800"/>
                </a:cubicBezTo>
                <a:cubicBezTo>
                  <a:pt x="21600" y="4837"/>
                  <a:pt x="16763" y="0"/>
                  <a:pt x="10800" y="0"/>
                </a:cubicBezTo>
                <a:close/>
              </a:path>
            </a:pathLst>
          </a:custGeom>
          <a:noFill/>
          <a:ln w="55500" cap="flat" cmpd="sng">
            <a:solidFill>
              <a:srgbClr val="02437F"/>
            </a:solidFill>
            <a:prstDash val="solid"/>
            <a:round/>
            <a:headEnd type="none" w="sm" len="sm"/>
            <a:tailEnd type="none" w="sm" len="sm"/>
          </a:ln>
        </p:spPr>
      </p:pic>
      <p:pic>
        <p:nvPicPr>
          <p:cNvPr id="104" name="Google Shape;110;p12" title="BRIAN.png">
            <a:extLst>
              <a:ext uri="{FF2B5EF4-FFF2-40B4-BE49-F238E27FC236}">
                <a16:creationId xmlns:a16="http://schemas.microsoft.com/office/drawing/2014/main" id="{7D4E400E-12E0-7B34-61AC-4520725691EC}"/>
              </a:ext>
            </a:extLst>
          </p:cNvPr>
          <p:cNvPicPr preferRelativeResize="0">
            <a:picLocks noChangeAspect="1"/>
          </p:cNvPicPr>
          <p:nvPr/>
        </p:nvPicPr>
        <p:blipFill rotWithShape="1">
          <a:blip r:embed="rId11">
            <a:alphaModFix/>
          </a:blip>
          <a:srcRect l="2396" t="12519" r="7547" b="21453"/>
          <a:stretch/>
        </p:blipFill>
        <p:spPr>
          <a:xfrm>
            <a:off x="7114791" y="1455512"/>
            <a:ext cx="819190" cy="823332"/>
          </a:xfrm>
          <a:custGeom>
            <a:avLst/>
            <a:gdLst/>
            <a:ahLst/>
            <a:cxnLst/>
            <a:rect l="l" t="t" r="r" b="b"/>
            <a:pathLst>
              <a:path w="21600" h="21600" extrusionOk="0">
                <a:moveTo>
                  <a:pt x="10800" y="0"/>
                </a:moveTo>
                <a:cubicBezTo>
                  <a:pt x="4837" y="0"/>
                  <a:pt x="0" y="4837"/>
                  <a:pt x="0" y="10800"/>
                </a:cubicBezTo>
                <a:cubicBezTo>
                  <a:pt x="0" y="16763"/>
                  <a:pt x="4837" y="21600"/>
                  <a:pt x="10800" y="21600"/>
                </a:cubicBezTo>
                <a:cubicBezTo>
                  <a:pt x="16763" y="21600"/>
                  <a:pt x="21600" y="16763"/>
                  <a:pt x="21600" y="10800"/>
                </a:cubicBezTo>
                <a:cubicBezTo>
                  <a:pt x="21600" y="4837"/>
                  <a:pt x="16763" y="0"/>
                  <a:pt x="10800" y="0"/>
                </a:cubicBezTo>
                <a:close/>
              </a:path>
            </a:pathLst>
          </a:custGeom>
          <a:noFill/>
          <a:ln w="55500" cap="flat" cmpd="sng">
            <a:solidFill>
              <a:srgbClr val="02437F"/>
            </a:solidFill>
            <a:prstDash val="solid"/>
            <a:round/>
            <a:headEnd type="none" w="sm" len="sm"/>
            <a:tailEnd type="none" w="sm" len="sm"/>
          </a:ln>
        </p:spPr>
      </p:pic>
      <p:sp>
        <p:nvSpPr>
          <p:cNvPr id="105" name="Google Shape;76;p12">
            <a:extLst>
              <a:ext uri="{FF2B5EF4-FFF2-40B4-BE49-F238E27FC236}">
                <a16:creationId xmlns:a16="http://schemas.microsoft.com/office/drawing/2014/main" id="{CA1C72CB-D1BD-BCB8-344D-343A2B9A743C}"/>
              </a:ext>
            </a:extLst>
          </p:cNvPr>
          <p:cNvSpPr txBox="1"/>
          <p:nvPr/>
        </p:nvSpPr>
        <p:spPr>
          <a:xfrm>
            <a:off x="605991" y="2436850"/>
            <a:ext cx="1828800" cy="40011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Clr>
                <a:srgbClr val="333333"/>
              </a:buClr>
              <a:buSzPts val="1748"/>
              <a:buFont typeface="Garamond"/>
              <a:buNone/>
            </a:pPr>
            <a:r>
              <a:rPr lang="en-US" sz="1400" b="1" i="0" u="none" strike="noStrike" cap="none">
                <a:solidFill>
                  <a:schemeClr val="accent6"/>
                </a:solidFill>
                <a:ea typeface="Besley"/>
                <a:cs typeface="Besley"/>
                <a:sym typeface="Besley"/>
              </a:rPr>
              <a:t>Douglas</a:t>
            </a:r>
            <a:r>
              <a:rPr lang="en-US" sz="1400" b="1">
                <a:solidFill>
                  <a:schemeClr val="accent6"/>
                </a:solidFill>
                <a:ea typeface="Besley"/>
                <a:cs typeface="Besley"/>
                <a:sym typeface="Besley"/>
              </a:rPr>
              <a:t> </a:t>
            </a:r>
            <a:r>
              <a:rPr lang="en-US" sz="1400" b="1" i="0" u="none" strike="noStrike" cap="none">
                <a:solidFill>
                  <a:schemeClr val="accent6"/>
                </a:solidFill>
                <a:ea typeface="Besley"/>
                <a:cs typeface="Besley"/>
                <a:sym typeface="Besley"/>
              </a:rPr>
              <a:t>O’Donnell</a:t>
            </a:r>
            <a:br>
              <a:rPr lang="en-US" sz="1400" b="1" i="0" u="none" strike="noStrike" cap="none">
                <a:solidFill>
                  <a:schemeClr val="accent6"/>
                </a:solidFill>
                <a:ea typeface="Besley"/>
                <a:cs typeface="Besley"/>
                <a:sym typeface="Besley"/>
              </a:rPr>
            </a:br>
            <a:r>
              <a:rPr lang="en-US" sz="1200" i="0" u="none" strike="noStrike" cap="none">
                <a:solidFill>
                  <a:schemeClr val="accent6"/>
                </a:solidFill>
                <a:ea typeface="Besley"/>
                <a:cs typeface="Besley"/>
                <a:sym typeface="Besley"/>
              </a:rPr>
              <a:t>CEO</a:t>
            </a:r>
            <a:endParaRPr lang="en-US" sz="1600">
              <a:solidFill>
                <a:schemeClr val="accent6"/>
              </a:solidFill>
              <a:ea typeface="Besley"/>
              <a:cs typeface="Besley"/>
              <a:sym typeface="Besley"/>
            </a:endParaRPr>
          </a:p>
        </p:txBody>
      </p:sp>
      <p:sp>
        <p:nvSpPr>
          <p:cNvPr id="106" name="Google Shape;78;p12">
            <a:extLst>
              <a:ext uri="{FF2B5EF4-FFF2-40B4-BE49-F238E27FC236}">
                <a16:creationId xmlns:a16="http://schemas.microsoft.com/office/drawing/2014/main" id="{568686D3-AB22-A34D-9DEC-961EA016C532}"/>
              </a:ext>
            </a:extLst>
          </p:cNvPr>
          <p:cNvSpPr txBox="1"/>
          <p:nvPr/>
        </p:nvSpPr>
        <p:spPr>
          <a:xfrm>
            <a:off x="2607323" y="2436850"/>
            <a:ext cx="1828800" cy="40011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333333"/>
              </a:buClr>
              <a:buSzPts val="1748"/>
              <a:buFont typeface="Garamond"/>
              <a:buNone/>
            </a:pPr>
            <a:r>
              <a:rPr lang="en-US" sz="1400" b="1">
                <a:solidFill>
                  <a:schemeClr val="accent6"/>
                </a:solidFill>
                <a:cs typeface="Besley"/>
                <a:sym typeface="Besley"/>
              </a:rPr>
              <a:t>Oliver O’Donnell </a:t>
            </a:r>
            <a:br>
              <a:rPr lang="en-US" sz="1100">
                <a:solidFill>
                  <a:schemeClr val="accent6"/>
                </a:solidFill>
                <a:cs typeface="Besley"/>
                <a:sym typeface="Besley"/>
              </a:rPr>
            </a:br>
            <a:r>
              <a:rPr lang="en-US" sz="1200">
                <a:solidFill>
                  <a:schemeClr val="accent6"/>
                </a:solidFill>
                <a:cs typeface="Besley"/>
                <a:sym typeface="Besley"/>
              </a:rPr>
              <a:t>President</a:t>
            </a:r>
          </a:p>
        </p:txBody>
      </p:sp>
      <p:sp>
        <p:nvSpPr>
          <p:cNvPr id="107" name="Google Shape;80;p12">
            <a:extLst>
              <a:ext uri="{FF2B5EF4-FFF2-40B4-BE49-F238E27FC236}">
                <a16:creationId xmlns:a16="http://schemas.microsoft.com/office/drawing/2014/main" id="{6EED2AB6-26B6-7D05-4FFB-3BAD17F8AD4B}"/>
              </a:ext>
            </a:extLst>
          </p:cNvPr>
          <p:cNvSpPr txBox="1"/>
          <p:nvPr/>
        </p:nvSpPr>
        <p:spPr>
          <a:xfrm>
            <a:off x="6609986" y="2436855"/>
            <a:ext cx="1828800" cy="40011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accent6"/>
              </a:buClr>
              <a:buSzPts val="1748"/>
              <a:buFont typeface="Garamond"/>
              <a:buNone/>
            </a:pPr>
            <a:r>
              <a:rPr lang="en-US" sz="1400" b="1" dirty="0">
                <a:solidFill>
                  <a:schemeClr val="accent6"/>
                </a:solidFill>
                <a:cs typeface="Besley"/>
                <a:sym typeface="Besley"/>
              </a:rPr>
              <a:t>Brian Condo</a:t>
            </a:r>
            <a:br>
              <a:rPr lang="en-US" sz="1050" b="1" dirty="0">
                <a:solidFill>
                  <a:schemeClr val="accent6"/>
                </a:solidFill>
                <a:ea typeface="Besley"/>
                <a:cs typeface="Besley"/>
                <a:sym typeface="Besley"/>
              </a:rPr>
            </a:br>
            <a:r>
              <a:rPr lang="en-US" sz="1200" dirty="0">
                <a:solidFill>
                  <a:schemeClr val="accent6"/>
                </a:solidFill>
                <a:cs typeface="Besley"/>
                <a:sym typeface="Besley"/>
              </a:rPr>
              <a:t>Head of Investor Relations</a:t>
            </a:r>
          </a:p>
        </p:txBody>
      </p:sp>
      <p:sp>
        <p:nvSpPr>
          <p:cNvPr id="108" name="Google Shape;101;p12">
            <a:extLst>
              <a:ext uri="{FF2B5EF4-FFF2-40B4-BE49-F238E27FC236}">
                <a16:creationId xmlns:a16="http://schemas.microsoft.com/office/drawing/2014/main" id="{92F1E3E5-BBB4-92D2-A020-3CD708408BF6}"/>
              </a:ext>
            </a:extLst>
          </p:cNvPr>
          <p:cNvSpPr txBox="1"/>
          <p:nvPr/>
        </p:nvSpPr>
        <p:spPr>
          <a:xfrm>
            <a:off x="4608655" y="2436850"/>
            <a:ext cx="1828800" cy="40011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333333"/>
              </a:buClr>
              <a:buSzPts val="1748"/>
              <a:buFont typeface="Garamond"/>
              <a:buNone/>
            </a:pPr>
            <a:r>
              <a:rPr lang="en-US" sz="1400" b="1">
                <a:solidFill>
                  <a:schemeClr val="accent6"/>
                </a:solidFill>
                <a:cs typeface="Besley"/>
                <a:sym typeface="Besley"/>
              </a:rPr>
              <a:t>Shahab Taleghani</a:t>
            </a:r>
            <a:br>
              <a:rPr lang="en-US" sz="1400" b="1">
                <a:solidFill>
                  <a:schemeClr val="accent6"/>
                </a:solidFill>
                <a:cs typeface="Besley"/>
                <a:sym typeface="Besley"/>
              </a:rPr>
            </a:br>
            <a:r>
              <a:rPr lang="en-US" sz="1200">
                <a:solidFill>
                  <a:schemeClr val="accent6"/>
                </a:solidFill>
                <a:cs typeface="Besley"/>
                <a:sym typeface="Besley"/>
              </a:rPr>
              <a:t>CFO</a:t>
            </a:r>
          </a:p>
        </p:txBody>
      </p:sp>
      <p:sp>
        <p:nvSpPr>
          <p:cNvPr id="124" name="Google Shape;84;p12">
            <a:extLst>
              <a:ext uri="{FF2B5EF4-FFF2-40B4-BE49-F238E27FC236}">
                <a16:creationId xmlns:a16="http://schemas.microsoft.com/office/drawing/2014/main" id="{8AEB15F7-136F-F0C6-116A-B42DC6293204}"/>
              </a:ext>
            </a:extLst>
          </p:cNvPr>
          <p:cNvSpPr txBox="1"/>
          <p:nvPr/>
        </p:nvSpPr>
        <p:spPr>
          <a:xfrm>
            <a:off x="401638" y="5089394"/>
            <a:ext cx="11385550" cy="738664"/>
          </a:xfrm>
          <a:prstGeom prst="rect">
            <a:avLst/>
          </a:prstGeom>
          <a:noFill/>
          <a:ln>
            <a:noFill/>
          </a:ln>
        </p:spPr>
        <p:txBody>
          <a:bodyPr spcFirstLastPara="1" wrap="square" lIns="0" tIns="0" rIns="0" bIns="0" anchor="t" anchorCtr="0">
            <a:spAutoFit/>
          </a:bodyPr>
          <a:lstStyle/>
          <a:p>
            <a:pPr marL="0" lvl="0" indent="0" algn="just" rtl="0">
              <a:buNone/>
            </a:pPr>
            <a:r>
              <a:rPr lang="en-US" sz="1600">
                <a:solidFill>
                  <a:schemeClr val="bg1"/>
                </a:solidFill>
                <a:ea typeface="Besley Medium"/>
                <a:cs typeface="Besley Medium"/>
                <a:sym typeface="Besley Medium"/>
              </a:rPr>
              <a:t>We combine old-school discipline with next-generation dealmaking, operating as a family platform that thinks in decades, executes with institutional rigor, and stays focused on what we know best: industrial real estate. We’re not chasing trends—we’ve lived through cycles, built real assets, and protected capital. That shows up in how we underwrite, how we partner, and how we grow.</a:t>
            </a:r>
            <a:endParaRPr sz="2400">
              <a:solidFill>
                <a:schemeClr val="bg1"/>
              </a:solidFill>
              <a:ea typeface="Besley Medium"/>
              <a:cs typeface="Besley Medium"/>
              <a:sym typeface="Besley Medium"/>
            </a:endParaRPr>
          </a:p>
        </p:txBody>
      </p:sp>
      <p:sp>
        <p:nvSpPr>
          <p:cNvPr id="126" name="Rectangle 125">
            <a:extLst>
              <a:ext uri="{FF2B5EF4-FFF2-40B4-BE49-F238E27FC236}">
                <a16:creationId xmlns:a16="http://schemas.microsoft.com/office/drawing/2014/main" id="{972205DB-3223-916A-A825-A87C374EA2D1}"/>
              </a:ext>
            </a:extLst>
          </p:cNvPr>
          <p:cNvSpPr/>
          <p:nvPr/>
        </p:nvSpPr>
        <p:spPr>
          <a:xfrm>
            <a:off x="8699500" y="1146175"/>
            <a:ext cx="3087688" cy="37306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49071C58-30D5-BDDD-F8BC-A5D59E07B4AF}"/>
              </a:ext>
            </a:extLst>
          </p:cNvPr>
          <p:cNvCxnSpPr>
            <a:cxnSpLocks/>
          </p:cNvCxnSpPr>
          <p:nvPr/>
        </p:nvCxnSpPr>
        <p:spPr>
          <a:xfrm>
            <a:off x="9043988" y="3565166"/>
            <a:ext cx="239871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5" name="Google Shape;84;p12">
            <a:extLst>
              <a:ext uri="{FF2B5EF4-FFF2-40B4-BE49-F238E27FC236}">
                <a16:creationId xmlns:a16="http://schemas.microsoft.com/office/drawing/2014/main" id="{E76C9BE4-55B5-05F4-5249-219026EE1B35}"/>
              </a:ext>
            </a:extLst>
          </p:cNvPr>
          <p:cNvSpPr txBox="1"/>
          <p:nvPr/>
        </p:nvSpPr>
        <p:spPr>
          <a:xfrm>
            <a:off x="9043988" y="2723736"/>
            <a:ext cx="2398712" cy="553998"/>
          </a:xfrm>
          <a:prstGeom prst="rect">
            <a:avLst/>
          </a:prstGeom>
          <a:noFill/>
          <a:ln>
            <a:noFill/>
          </a:ln>
        </p:spPr>
        <p:txBody>
          <a:bodyPr spcFirstLastPara="1" wrap="square" lIns="0" tIns="0" rIns="0" bIns="0" anchor="t" anchorCtr="0">
            <a:normAutofit/>
          </a:bodyPr>
          <a:lstStyle/>
          <a:p>
            <a:pPr marL="0" lvl="0" indent="0" algn="ctr" rtl="0">
              <a:buNone/>
            </a:pPr>
            <a:r>
              <a:rPr lang="en-US" b="1">
                <a:solidFill>
                  <a:schemeClr val="accent6"/>
                </a:solidFill>
                <a:ea typeface="Besley Medium"/>
                <a:cs typeface="Besley Medium"/>
                <a:sym typeface="Besley Medium"/>
              </a:rPr>
              <a:t>3 Generations Family Owned &amp; Operated</a:t>
            </a:r>
          </a:p>
        </p:txBody>
      </p:sp>
      <p:sp>
        <p:nvSpPr>
          <p:cNvPr id="136" name="Google Shape;84;p12">
            <a:extLst>
              <a:ext uri="{FF2B5EF4-FFF2-40B4-BE49-F238E27FC236}">
                <a16:creationId xmlns:a16="http://schemas.microsoft.com/office/drawing/2014/main" id="{DBBD04FA-1116-C871-B853-630DFB6F83A0}"/>
              </a:ext>
            </a:extLst>
          </p:cNvPr>
          <p:cNvSpPr txBox="1"/>
          <p:nvPr/>
        </p:nvSpPr>
        <p:spPr>
          <a:xfrm>
            <a:off x="9043988" y="3852598"/>
            <a:ext cx="2398712" cy="553998"/>
          </a:xfrm>
          <a:prstGeom prst="rect">
            <a:avLst/>
          </a:prstGeom>
          <a:noFill/>
          <a:ln>
            <a:noFill/>
          </a:ln>
        </p:spPr>
        <p:txBody>
          <a:bodyPr spcFirstLastPara="1" wrap="square" lIns="0" tIns="0" rIns="0" bIns="0" anchor="t" anchorCtr="0">
            <a:normAutofit/>
          </a:bodyPr>
          <a:lstStyle/>
          <a:p>
            <a:pPr marL="0" lvl="0" indent="0" algn="ctr" rtl="0">
              <a:buNone/>
            </a:pPr>
            <a:r>
              <a:rPr lang="en-US" b="1">
                <a:solidFill>
                  <a:schemeClr val="accent6"/>
                </a:solidFill>
                <a:ea typeface="Besley Medium"/>
                <a:cs typeface="Besley Medium"/>
                <a:sym typeface="Besley Medium"/>
              </a:rPr>
              <a:t>Vertically Integrated, Institutional-Quality</a:t>
            </a:r>
          </a:p>
        </p:txBody>
      </p:sp>
      <p:pic>
        <p:nvPicPr>
          <p:cNvPr id="4" name="Picture 3">
            <a:extLst>
              <a:ext uri="{FF2B5EF4-FFF2-40B4-BE49-F238E27FC236}">
                <a16:creationId xmlns:a16="http://schemas.microsoft.com/office/drawing/2014/main" id="{9E21D396-F0C0-551C-CE52-21CDF6429341}"/>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411478" y="6414954"/>
            <a:ext cx="817487" cy="279432"/>
          </a:xfrm>
          <a:prstGeom prst="rect">
            <a:avLst/>
          </a:prstGeom>
        </p:spPr>
      </p:pic>
      <p:pic>
        <p:nvPicPr>
          <p:cNvPr id="7" name="Picture 6" descr="A blue and black logo&#10;&#10;Description automatically generated">
            <a:extLst>
              <a:ext uri="{FF2B5EF4-FFF2-40B4-BE49-F238E27FC236}">
                <a16:creationId xmlns:a16="http://schemas.microsoft.com/office/drawing/2014/main" id="{DEE41586-2C75-F358-AA68-B197C9F7E3DC}"/>
              </a:ext>
            </a:extLst>
          </p:cNvPr>
          <p:cNvPicPr>
            <a:picLocks noChangeAspect="1"/>
          </p:cNvPicPr>
          <p:nvPr/>
        </p:nvPicPr>
        <p:blipFill>
          <a:blip r:embed="rId14"/>
          <a:stretch>
            <a:fillRect/>
          </a:stretch>
        </p:blipFill>
        <p:spPr>
          <a:xfrm>
            <a:off x="9052420" y="1521419"/>
            <a:ext cx="2351454" cy="803770"/>
          </a:xfrm>
          <a:prstGeom prst="rect">
            <a:avLst/>
          </a:prstGeom>
        </p:spPr>
      </p:pic>
    </p:spTree>
    <p:extLst>
      <p:ext uri="{BB962C8B-B14F-4D97-AF65-F5344CB8AC3E}">
        <p14:creationId xmlns:p14="http://schemas.microsoft.com/office/powerpoint/2010/main" val="3462008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5C6C2-84E3-0268-07AD-5C3FCA7C87A3}"/>
            </a:ext>
          </a:extLst>
        </p:cNvPr>
        <p:cNvGrpSpPr/>
        <p:nvPr/>
      </p:nvGrpSpPr>
      <p:grpSpPr>
        <a:xfrm>
          <a:off x="0" y="0"/>
          <a:ext cx="0" cy="0"/>
          <a:chOff x="0" y="0"/>
          <a:chExt cx="0" cy="0"/>
        </a:xfrm>
      </p:grpSpPr>
      <p:pic>
        <p:nvPicPr>
          <p:cNvPr id="45" name="Picture 44" descr="A row of cargo containers&#10;&#10;Description automatically generated with medium confidence">
            <a:extLst>
              <a:ext uri="{FF2B5EF4-FFF2-40B4-BE49-F238E27FC236}">
                <a16:creationId xmlns:a16="http://schemas.microsoft.com/office/drawing/2014/main" id="{09803F2D-211F-386D-194D-0173F3364095}"/>
              </a:ext>
            </a:extLst>
          </p:cNvPr>
          <p:cNvPicPr>
            <a:picLocks noChangeAspect="1"/>
          </p:cNvPicPr>
          <p:nvPr/>
        </p:nvPicPr>
        <p:blipFill>
          <a:blip r:embed="rId3"/>
          <a:srcRect t="10029"/>
          <a:stretch>
            <a:fillRect/>
          </a:stretch>
        </p:blipFill>
        <p:spPr>
          <a:xfrm>
            <a:off x="0" y="3772894"/>
            <a:ext cx="12192000" cy="3085105"/>
          </a:xfrm>
          <a:prstGeom prst="rect">
            <a:avLst/>
          </a:prstGeom>
        </p:spPr>
      </p:pic>
      <p:sp>
        <p:nvSpPr>
          <p:cNvPr id="18" name="Rectangle 17">
            <a:extLst>
              <a:ext uri="{FF2B5EF4-FFF2-40B4-BE49-F238E27FC236}">
                <a16:creationId xmlns:a16="http://schemas.microsoft.com/office/drawing/2014/main" id="{0C81D07A-175A-8809-53D1-0F7622687995}"/>
              </a:ext>
            </a:extLst>
          </p:cNvPr>
          <p:cNvSpPr/>
          <p:nvPr/>
        </p:nvSpPr>
        <p:spPr>
          <a:xfrm>
            <a:off x="0" y="3772896"/>
            <a:ext cx="12192000" cy="3085104"/>
          </a:xfrm>
          <a:prstGeom prst="rect">
            <a:avLst/>
          </a:prstGeom>
          <a:gradFill>
            <a:gsLst>
              <a:gs pos="100000">
                <a:srgbClr val="000514">
                  <a:alpha val="85000"/>
                </a:srgbClr>
              </a:gs>
              <a:gs pos="54000">
                <a:srgbClr val="00102F">
                  <a:alpha val="80000"/>
                </a:srgbClr>
              </a:gs>
              <a:gs pos="0">
                <a:schemeClr val="accent1">
                  <a:alpha val="90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2">
            <a:extLst>
              <a:ext uri="{FF2B5EF4-FFF2-40B4-BE49-F238E27FC236}">
                <a16:creationId xmlns:a16="http://schemas.microsoft.com/office/drawing/2014/main" id="{191DBED8-2E2B-2ABE-467E-74FC5AEDA737}"/>
              </a:ext>
            </a:extLst>
          </p:cNvPr>
          <p:cNvSpPr>
            <a:spLocks noGrp="1"/>
          </p:cNvSpPr>
          <p:nvPr>
            <p:ph type="title"/>
          </p:nvPr>
        </p:nvSpPr>
        <p:spPr>
          <a:xfrm>
            <a:off x="411479" y="404922"/>
            <a:ext cx="11369043" cy="890757"/>
          </a:xfrm>
        </p:spPr>
        <p:txBody>
          <a:bodyPr anchor="t" anchorCtr="0"/>
          <a:lstStyle/>
          <a:p>
            <a:r>
              <a:rPr lang="en-US"/>
              <a:t>TOG IS TRUSTED </a:t>
            </a:r>
            <a:br>
              <a:rPr lang="en-US"/>
            </a:br>
            <a:r>
              <a:rPr lang="en-US"/>
              <a:t>BY INSTITUTIONAL INVESTORS &amp; NATIONAL TENANTS</a:t>
            </a:r>
          </a:p>
        </p:txBody>
      </p:sp>
      <p:sp>
        <p:nvSpPr>
          <p:cNvPr id="19" name="TextBox 18">
            <a:extLst>
              <a:ext uri="{FF2B5EF4-FFF2-40B4-BE49-F238E27FC236}">
                <a16:creationId xmlns:a16="http://schemas.microsoft.com/office/drawing/2014/main" id="{E728B791-2272-5407-C760-7D20D987A61A}"/>
              </a:ext>
            </a:extLst>
          </p:cNvPr>
          <p:cNvSpPr txBox="1"/>
          <p:nvPr/>
        </p:nvSpPr>
        <p:spPr>
          <a:xfrm>
            <a:off x="11622847" y="6487550"/>
            <a:ext cx="157678" cy="138499"/>
          </a:xfrm>
          <a:prstGeom prst="rect">
            <a:avLst/>
          </a:prstGeom>
          <a:noFill/>
        </p:spPr>
        <p:txBody>
          <a:bodyPr wrap="square" lIns="0" tIns="0" rIns="0" bIns="0" rtlCol="0" anchor="ctr" anchorCtr="0">
            <a:spAutoFit/>
          </a:bodyPr>
          <a:lstStyle/>
          <a:p>
            <a:pPr algn="r"/>
            <a:fld id="{996B5273-46EB-4870-A6B0-6E7F43CBD6D0}" type="slidenum">
              <a:rPr lang="en-US" sz="900" smtClean="0">
                <a:solidFill>
                  <a:schemeClr val="bg1"/>
                </a:solidFill>
              </a:rPr>
              <a:pPr algn="r"/>
              <a:t>5</a:t>
            </a:fld>
            <a:endParaRPr lang="en-US" sz="1350">
              <a:solidFill>
                <a:schemeClr val="bg1"/>
              </a:solidFill>
            </a:endParaRPr>
          </a:p>
        </p:txBody>
      </p:sp>
      <p:sp>
        <p:nvSpPr>
          <p:cNvPr id="20" name="TextBox 19">
            <a:extLst>
              <a:ext uri="{FF2B5EF4-FFF2-40B4-BE49-F238E27FC236}">
                <a16:creationId xmlns:a16="http://schemas.microsoft.com/office/drawing/2014/main" id="{D59DCE5E-B5BA-7F09-9E5A-903E15CDBA73}"/>
              </a:ext>
            </a:extLst>
          </p:cNvPr>
          <p:cNvSpPr txBox="1"/>
          <p:nvPr/>
        </p:nvSpPr>
        <p:spPr>
          <a:xfrm>
            <a:off x="9199168" y="6487550"/>
            <a:ext cx="2336803" cy="138499"/>
          </a:xfrm>
          <a:prstGeom prst="rect">
            <a:avLst/>
          </a:prstGeom>
          <a:noFill/>
        </p:spPr>
        <p:txBody>
          <a:bodyPr wrap="square" lIns="0" tIns="0" rIns="0" bIns="0" rtlCol="0" anchor="ctr" anchorCtr="0">
            <a:spAutoFit/>
          </a:bodyPr>
          <a:lstStyle/>
          <a:p>
            <a:pPr algn="r"/>
            <a:r>
              <a:rPr lang="en-US" sz="900">
                <a:solidFill>
                  <a:schemeClr val="bg1"/>
                </a:solidFill>
              </a:rPr>
              <a:t>© 2024 The O’Donnell Group   | </a:t>
            </a:r>
          </a:p>
        </p:txBody>
      </p:sp>
      <p:sp>
        <p:nvSpPr>
          <p:cNvPr id="2" name="Google Shape;260;p24">
            <a:extLst>
              <a:ext uri="{FF2B5EF4-FFF2-40B4-BE49-F238E27FC236}">
                <a16:creationId xmlns:a16="http://schemas.microsoft.com/office/drawing/2014/main" id="{2CB62DC2-B5D8-4149-5A81-F6DA801AC9E0}"/>
              </a:ext>
            </a:extLst>
          </p:cNvPr>
          <p:cNvSpPr/>
          <p:nvPr/>
        </p:nvSpPr>
        <p:spPr>
          <a:xfrm>
            <a:off x="401638" y="1416092"/>
            <a:ext cx="11385550" cy="2356804"/>
          </a:xfrm>
          <a:prstGeom prst="rect">
            <a:avLst/>
          </a:prstGeom>
          <a:solidFill>
            <a:srgbClr val="FFFFFF"/>
          </a:solidFill>
          <a:ln w="9525" cap="flat" cmpd="sng">
            <a:solidFill>
              <a:srgbClr val="D9D9D9"/>
            </a:solidFill>
            <a:prstDash val="solid"/>
            <a:miter lim="8000"/>
            <a:headEnd type="none" w="sm" len="sm"/>
            <a:tailEnd type="none" w="sm" len="sm"/>
          </a:ln>
        </p:spPr>
        <p:txBody>
          <a:bodyPr spcFirstLastPara="1" wrap="square" lIns="45700" tIns="45700" rIns="45700" bIns="45700" anchor="ctr" anchorCtr="0">
            <a:normAutofit/>
          </a:bodyPr>
          <a:lstStyle/>
          <a:p>
            <a:pPr marL="0" marR="0" lvl="0" indent="0" algn="ctr" rtl="0">
              <a:lnSpc>
                <a:spcPct val="100000"/>
              </a:lnSpc>
              <a:spcBef>
                <a:spcPts val="0"/>
              </a:spcBef>
              <a:spcAft>
                <a:spcPts val="0"/>
              </a:spcAft>
              <a:buClr>
                <a:srgbClr val="000000"/>
              </a:buClr>
              <a:buSzPts val="1800"/>
              <a:buFont typeface="Garamond"/>
              <a:buNone/>
            </a:pPr>
            <a:endParaRPr sz="1800" b="0" i="0" u="none" strike="noStrike" cap="none">
              <a:solidFill>
                <a:srgbClr val="000000"/>
              </a:solidFill>
              <a:latin typeface="Garamond"/>
              <a:ea typeface="Garamond"/>
              <a:cs typeface="Garamond"/>
              <a:sym typeface="Garamond"/>
            </a:endParaRPr>
          </a:p>
        </p:txBody>
      </p:sp>
      <p:sp>
        <p:nvSpPr>
          <p:cNvPr id="4" name="Google Shape;261;p24">
            <a:extLst>
              <a:ext uri="{FF2B5EF4-FFF2-40B4-BE49-F238E27FC236}">
                <a16:creationId xmlns:a16="http://schemas.microsoft.com/office/drawing/2014/main" id="{7416DDA7-6834-3B09-6560-1F9826C15D48}"/>
              </a:ext>
            </a:extLst>
          </p:cNvPr>
          <p:cNvSpPr/>
          <p:nvPr/>
        </p:nvSpPr>
        <p:spPr>
          <a:xfrm>
            <a:off x="401638" y="3777298"/>
            <a:ext cx="11385550" cy="2356803"/>
          </a:xfrm>
          <a:prstGeom prst="rect">
            <a:avLst/>
          </a:prstGeom>
          <a:solidFill>
            <a:srgbClr val="FFFFFF"/>
          </a:solidFill>
          <a:ln w="9525" cap="flat" cmpd="sng">
            <a:solidFill>
              <a:srgbClr val="D9D9D9"/>
            </a:solidFill>
            <a:prstDash val="solid"/>
            <a:miter lim="8000"/>
            <a:headEnd type="none" w="sm" len="sm"/>
            <a:tailEnd type="none" w="sm" len="sm"/>
          </a:ln>
        </p:spPr>
        <p:txBody>
          <a:bodyPr spcFirstLastPara="1" wrap="square" lIns="45700" tIns="45700" rIns="45700" bIns="45700" anchor="ctr" anchorCtr="0">
            <a:normAutofit/>
          </a:bodyPr>
          <a:lstStyle/>
          <a:p>
            <a:pPr marL="0" marR="0" lvl="0" indent="0" algn="ctr" rtl="0">
              <a:lnSpc>
                <a:spcPct val="100000"/>
              </a:lnSpc>
              <a:spcBef>
                <a:spcPts val="0"/>
              </a:spcBef>
              <a:spcAft>
                <a:spcPts val="0"/>
              </a:spcAft>
              <a:buClr>
                <a:srgbClr val="000000"/>
              </a:buClr>
              <a:buSzPts val="1800"/>
              <a:buFont typeface="Garamond"/>
              <a:buNone/>
            </a:pPr>
            <a:endParaRPr sz="1800" b="0" i="0" u="none" strike="noStrike" cap="none">
              <a:solidFill>
                <a:srgbClr val="000000"/>
              </a:solidFill>
              <a:latin typeface="Garamond"/>
              <a:ea typeface="Garamond"/>
              <a:cs typeface="Garamond"/>
              <a:sym typeface="Garamond"/>
            </a:endParaRPr>
          </a:p>
        </p:txBody>
      </p:sp>
      <p:sp>
        <p:nvSpPr>
          <p:cNvPr id="7" name="Google Shape;263;p24">
            <a:extLst>
              <a:ext uri="{FF2B5EF4-FFF2-40B4-BE49-F238E27FC236}">
                <a16:creationId xmlns:a16="http://schemas.microsoft.com/office/drawing/2014/main" id="{83DB304E-C0F0-9828-2C81-A4272D14402D}"/>
              </a:ext>
            </a:extLst>
          </p:cNvPr>
          <p:cNvSpPr/>
          <p:nvPr/>
        </p:nvSpPr>
        <p:spPr>
          <a:xfrm>
            <a:off x="401638" y="1415429"/>
            <a:ext cx="11385550" cy="365764"/>
          </a:xfrm>
          <a:prstGeom prst="rect">
            <a:avLst/>
          </a:prstGeom>
          <a:solidFill>
            <a:schemeClr val="accent5"/>
          </a:solidFill>
          <a:ln>
            <a:noFill/>
          </a:ln>
        </p:spPr>
        <p:txBody>
          <a:bodyPr spcFirstLastPara="1" wrap="square" lIns="45700" tIns="45700" rIns="45700" bIns="45700" anchor="ctr" anchorCtr="0">
            <a:normAutofit/>
          </a:bodyPr>
          <a:lstStyle/>
          <a:p>
            <a:pPr marL="0" marR="0" lvl="0" indent="0" algn="ctr" defTabSz="457200" rtl="0" eaLnBrk="1" fontAlgn="auto" latinLnBrk="0" hangingPunct="1">
              <a:lnSpc>
                <a:spcPct val="100000"/>
              </a:lnSpc>
              <a:spcBef>
                <a:spcPts val="0"/>
              </a:spcBef>
              <a:spcAft>
                <a:spcPts val="0"/>
              </a:spcAft>
              <a:buClr>
                <a:srgbClr val="FFFFFF"/>
              </a:buClr>
              <a:buSzPts val="1600"/>
              <a:buFont typeface="Garamond"/>
              <a:buNone/>
              <a:tabLst/>
              <a:defRPr/>
            </a:pPr>
            <a:r>
              <a:rPr kumimoji="0" lang="en-US" sz="1600" b="1" i="0" u="none" strike="noStrike" kern="1200" cap="none" spc="0" normalizeH="0" baseline="0" noProof="0">
                <a:ln>
                  <a:noFill/>
                </a:ln>
                <a:solidFill>
                  <a:srgbClr val="FFFFFF"/>
                </a:solidFill>
                <a:effectLst/>
                <a:uLnTx/>
                <a:uFillTx/>
                <a:latin typeface="Garamond"/>
                <a:ea typeface="Garamond"/>
                <a:cs typeface="Garamond"/>
                <a:sym typeface="Garamond"/>
              </a:rPr>
              <a:t>INVESTOR LIST</a:t>
            </a:r>
            <a:endParaRPr kumimoji="0" lang="en-US" b="0" i="0" u="none" strike="noStrike" kern="1200" cap="none" spc="0" normalizeH="0" baseline="0" noProof="0">
              <a:ln>
                <a:noFill/>
              </a:ln>
              <a:solidFill>
                <a:prstClr val="black"/>
              </a:solidFill>
              <a:effectLst/>
              <a:uLnTx/>
              <a:uFillTx/>
              <a:latin typeface="Garamond"/>
              <a:ea typeface="+mn-ea"/>
              <a:cs typeface="+mn-cs"/>
            </a:endParaRPr>
          </a:p>
        </p:txBody>
      </p:sp>
      <p:sp>
        <p:nvSpPr>
          <p:cNvPr id="10" name="Google Shape;266;p24">
            <a:extLst>
              <a:ext uri="{FF2B5EF4-FFF2-40B4-BE49-F238E27FC236}">
                <a16:creationId xmlns:a16="http://schemas.microsoft.com/office/drawing/2014/main" id="{76C63463-60FC-8748-13D1-CCEB2D607CE7}"/>
              </a:ext>
            </a:extLst>
          </p:cNvPr>
          <p:cNvSpPr/>
          <p:nvPr/>
        </p:nvSpPr>
        <p:spPr>
          <a:xfrm>
            <a:off x="403225" y="3777297"/>
            <a:ext cx="11385550" cy="365763"/>
          </a:xfrm>
          <a:prstGeom prst="rect">
            <a:avLst/>
          </a:prstGeom>
          <a:solidFill>
            <a:schemeClr val="accent5"/>
          </a:solidFill>
          <a:ln>
            <a:noFill/>
          </a:ln>
        </p:spPr>
        <p:txBody>
          <a:bodyPr spcFirstLastPara="1" wrap="square" lIns="45700" tIns="45700" rIns="45700" bIns="457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1600"/>
              <a:buFont typeface="Garamond"/>
              <a:buNone/>
              <a:tabLst/>
              <a:defRPr/>
            </a:pPr>
            <a:r>
              <a:rPr kumimoji="0" lang="en-US" sz="1600" b="1" i="0" u="none" strike="noStrike" kern="1200" cap="none" spc="0" normalizeH="0" baseline="0" noProof="0">
                <a:ln>
                  <a:noFill/>
                </a:ln>
                <a:solidFill>
                  <a:srgbClr val="FFFFFF"/>
                </a:solidFill>
                <a:effectLst/>
                <a:uLnTx/>
                <a:uFillTx/>
                <a:latin typeface="Garamond"/>
                <a:ea typeface="Garamond"/>
                <a:cs typeface="Garamond"/>
                <a:sym typeface="Garamond"/>
              </a:rPr>
              <a:t>TENANT LIST</a:t>
            </a:r>
            <a:endParaRPr kumimoji="0" lang="en-US" b="0" i="0" u="none" strike="noStrike" kern="1200" cap="none" spc="0" normalizeH="0" baseline="0" noProof="0">
              <a:ln>
                <a:noFill/>
              </a:ln>
              <a:solidFill>
                <a:prstClr val="black"/>
              </a:solidFill>
              <a:effectLst/>
              <a:uLnTx/>
              <a:uFillTx/>
              <a:latin typeface="Garamond"/>
              <a:ea typeface="+mn-ea"/>
              <a:cs typeface="+mn-cs"/>
            </a:endParaRPr>
          </a:p>
        </p:txBody>
      </p:sp>
      <p:grpSp>
        <p:nvGrpSpPr>
          <p:cNvPr id="12" name="Google Shape;268;p24">
            <a:extLst>
              <a:ext uri="{FF2B5EF4-FFF2-40B4-BE49-F238E27FC236}">
                <a16:creationId xmlns:a16="http://schemas.microsoft.com/office/drawing/2014/main" id="{7A012C5F-3B47-51CA-16D7-488557AB9337}"/>
              </a:ext>
            </a:extLst>
          </p:cNvPr>
          <p:cNvGrpSpPr/>
          <p:nvPr/>
        </p:nvGrpSpPr>
        <p:grpSpPr>
          <a:xfrm>
            <a:off x="1076196" y="1978916"/>
            <a:ext cx="10039608" cy="372337"/>
            <a:chOff x="-1" y="0"/>
            <a:chExt cx="10039607" cy="372336"/>
          </a:xfrm>
        </p:grpSpPr>
        <p:pic>
          <p:nvPicPr>
            <p:cNvPr id="13" name="Google Shape;269;p24" descr="Picture 17">
              <a:extLst>
                <a:ext uri="{FF2B5EF4-FFF2-40B4-BE49-F238E27FC236}">
                  <a16:creationId xmlns:a16="http://schemas.microsoft.com/office/drawing/2014/main" id="{6724590A-0DDE-582E-E87F-3807EEFE4A46}"/>
                </a:ext>
              </a:extLst>
            </p:cNvPr>
            <p:cNvPicPr preferRelativeResize="0"/>
            <p:nvPr/>
          </p:nvPicPr>
          <p:blipFill rotWithShape="1">
            <a:blip r:embed="rId4">
              <a:alphaModFix/>
            </a:blip>
            <a:srcRect/>
            <a:stretch/>
          </p:blipFill>
          <p:spPr>
            <a:xfrm>
              <a:off x="6096194" y="32408"/>
              <a:ext cx="723803" cy="307519"/>
            </a:xfrm>
            <a:prstGeom prst="rect">
              <a:avLst/>
            </a:prstGeom>
            <a:noFill/>
            <a:ln>
              <a:noFill/>
            </a:ln>
          </p:spPr>
        </p:pic>
        <p:pic>
          <p:nvPicPr>
            <p:cNvPr id="14" name="Google Shape;270;p24" descr="Picture 19">
              <a:extLst>
                <a:ext uri="{FF2B5EF4-FFF2-40B4-BE49-F238E27FC236}">
                  <a16:creationId xmlns:a16="http://schemas.microsoft.com/office/drawing/2014/main" id="{F29085CB-904C-722C-F289-7053B894CC9A}"/>
                </a:ext>
              </a:extLst>
            </p:cNvPr>
            <p:cNvPicPr preferRelativeResize="0"/>
            <p:nvPr/>
          </p:nvPicPr>
          <p:blipFill rotWithShape="1">
            <a:blip r:embed="rId5">
              <a:alphaModFix/>
            </a:blip>
            <a:srcRect/>
            <a:stretch/>
          </p:blipFill>
          <p:spPr>
            <a:xfrm>
              <a:off x="5032113" y="22443"/>
              <a:ext cx="655363" cy="327448"/>
            </a:xfrm>
            <a:prstGeom prst="rect">
              <a:avLst/>
            </a:prstGeom>
            <a:noFill/>
            <a:ln>
              <a:noFill/>
            </a:ln>
          </p:spPr>
        </p:pic>
        <p:pic>
          <p:nvPicPr>
            <p:cNvPr id="15" name="Google Shape;271;p24" descr="Picture 23">
              <a:extLst>
                <a:ext uri="{FF2B5EF4-FFF2-40B4-BE49-F238E27FC236}">
                  <a16:creationId xmlns:a16="http://schemas.microsoft.com/office/drawing/2014/main" id="{0228EDCA-0A93-2C60-9DBE-332180A766CA}"/>
                </a:ext>
              </a:extLst>
            </p:cNvPr>
            <p:cNvPicPr preferRelativeResize="0"/>
            <p:nvPr/>
          </p:nvPicPr>
          <p:blipFill rotWithShape="1">
            <a:blip r:embed="rId6">
              <a:alphaModFix/>
            </a:blip>
            <a:srcRect l="1313" t="13149" r="1590" b="12942"/>
            <a:stretch/>
          </p:blipFill>
          <p:spPr>
            <a:xfrm>
              <a:off x="8672192" y="54113"/>
              <a:ext cx="616840" cy="264108"/>
            </a:xfrm>
            <a:prstGeom prst="rect">
              <a:avLst/>
            </a:prstGeom>
            <a:noFill/>
            <a:ln>
              <a:noFill/>
            </a:ln>
          </p:spPr>
        </p:pic>
        <p:pic>
          <p:nvPicPr>
            <p:cNvPr id="16" name="Google Shape;272;p24" descr="Picture 25">
              <a:extLst>
                <a:ext uri="{FF2B5EF4-FFF2-40B4-BE49-F238E27FC236}">
                  <a16:creationId xmlns:a16="http://schemas.microsoft.com/office/drawing/2014/main" id="{427294FB-D042-4EDC-447E-68821465F263}"/>
                </a:ext>
              </a:extLst>
            </p:cNvPr>
            <p:cNvPicPr preferRelativeResize="0"/>
            <p:nvPr/>
          </p:nvPicPr>
          <p:blipFill rotWithShape="1">
            <a:blip r:embed="rId7">
              <a:alphaModFix/>
            </a:blip>
            <a:srcRect l="5737" t="30387" r="5748" b="29607"/>
            <a:stretch/>
          </p:blipFill>
          <p:spPr>
            <a:xfrm>
              <a:off x="1419127" y="87458"/>
              <a:ext cx="873626" cy="197419"/>
            </a:xfrm>
            <a:prstGeom prst="rect">
              <a:avLst/>
            </a:prstGeom>
            <a:noFill/>
            <a:ln>
              <a:noFill/>
            </a:ln>
          </p:spPr>
        </p:pic>
        <p:pic>
          <p:nvPicPr>
            <p:cNvPr id="17" name="Google Shape;273;p24" descr="Picture 27">
              <a:extLst>
                <a:ext uri="{FF2B5EF4-FFF2-40B4-BE49-F238E27FC236}">
                  <a16:creationId xmlns:a16="http://schemas.microsoft.com/office/drawing/2014/main" id="{54B62FB9-7A94-A2A7-A55E-6C811AB4EA9E}"/>
                </a:ext>
              </a:extLst>
            </p:cNvPr>
            <p:cNvPicPr preferRelativeResize="0"/>
            <p:nvPr/>
          </p:nvPicPr>
          <p:blipFill rotWithShape="1">
            <a:blip r:embed="rId8">
              <a:alphaModFix/>
            </a:blip>
            <a:srcRect l="40343" t="28706" r="38789" b="22278"/>
            <a:stretch/>
          </p:blipFill>
          <p:spPr>
            <a:xfrm>
              <a:off x="4157444" y="7310"/>
              <a:ext cx="291615" cy="357714"/>
            </a:xfrm>
            <a:prstGeom prst="rect">
              <a:avLst/>
            </a:prstGeom>
            <a:noFill/>
            <a:ln>
              <a:noFill/>
            </a:ln>
          </p:spPr>
        </p:pic>
        <p:pic>
          <p:nvPicPr>
            <p:cNvPr id="21" name="Google Shape;274;p24" descr="Picture 29">
              <a:extLst>
                <a:ext uri="{FF2B5EF4-FFF2-40B4-BE49-F238E27FC236}">
                  <a16:creationId xmlns:a16="http://schemas.microsoft.com/office/drawing/2014/main" id="{268C8136-5FFC-F229-958B-9A1FFD49423B}"/>
                </a:ext>
              </a:extLst>
            </p:cNvPr>
            <p:cNvPicPr preferRelativeResize="0"/>
            <p:nvPr/>
          </p:nvPicPr>
          <p:blipFill rotWithShape="1">
            <a:blip r:embed="rId9">
              <a:alphaModFix/>
            </a:blip>
            <a:srcRect/>
            <a:stretch/>
          </p:blipFill>
          <p:spPr>
            <a:xfrm>
              <a:off x="2693851" y="37602"/>
              <a:ext cx="864374" cy="297130"/>
            </a:xfrm>
            <a:prstGeom prst="rect">
              <a:avLst/>
            </a:prstGeom>
            <a:noFill/>
            <a:ln>
              <a:noFill/>
            </a:ln>
          </p:spPr>
        </p:pic>
        <p:pic>
          <p:nvPicPr>
            <p:cNvPr id="22" name="Google Shape;275;p24" descr="Picture 31">
              <a:extLst>
                <a:ext uri="{FF2B5EF4-FFF2-40B4-BE49-F238E27FC236}">
                  <a16:creationId xmlns:a16="http://schemas.microsoft.com/office/drawing/2014/main" id="{6BFF7897-8DE4-BB97-7B21-18061B77279F}"/>
                </a:ext>
              </a:extLst>
            </p:cNvPr>
            <p:cNvPicPr preferRelativeResize="0"/>
            <p:nvPr/>
          </p:nvPicPr>
          <p:blipFill rotWithShape="1">
            <a:blip r:embed="rId10">
              <a:alphaModFix/>
            </a:blip>
            <a:srcRect/>
            <a:stretch/>
          </p:blipFill>
          <p:spPr>
            <a:xfrm>
              <a:off x="7914519" y="81663"/>
              <a:ext cx="387055" cy="209009"/>
            </a:xfrm>
            <a:prstGeom prst="rect">
              <a:avLst/>
            </a:prstGeom>
            <a:noFill/>
            <a:ln>
              <a:noFill/>
            </a:ln>
          </p:spPr>
        </p:pic>
        <p:pic>
          <p:nvPicPr>
            <p:cNvPr id="24" name="Google Shape;276;p24" descr="Picture 35">
              <a:extLst>
                <a:ext uri="{FF2B5EF4-FFF2-40B4-BE49-F238E27FC236}">
                  <a16:creationId xmlns:a16="http://schemas.microsoft.com/office/drawing/2014/main" id="{F0688B17-439D-41A2-45F6-2A0496093581}"/>
                </a:ext>
              </a:extLst>
            </p:cNvPr>
            <p:cNvPicPr preferRelativeResize="0"/>
            <p:nvPr/>
          </p:nvPicPr>
          <p:blipFill rotWithShape="1">
            <a:blip r:embed="rId11">
              <a:alphaModFix/>
            </a:blip>
            <a:srcRect/>
            <a:stretch/>
          </p:blipFill>
          <p:spPr>
            <a:xfrm>
              <a:off x="7243955" y="43814"/>
              <a:ext cx="284706" cy="284706"/>
            </a:xfrm>
            <a:prstGeom prst="rect">
              <a:avLst/>
            </a:prstGeom>
            <a:noFill/>
            <a:ln>
              <a:noFill/>
            </a:ln>
          </p:spPr>
        </p:pic>
        <p:pic>
          <p:nvPicPr>
            <p:cNvPr id="25" name="Google Shape;277;p24" descr="Picture 38">
              <a:extLst>
                <a:ext uri="{FF2B5EF4-FFF2-40B4-BE49-F238E27FC236}">
                  <a16:creationId xmlns:a16="http://schemas.microsoft.com/office/drawing/2014/main" id="{5AD3CB7B-950F-B65A-8141-7B1C0041AEEF}"/>
                </a:ext>
              </a:extLst>
            </p:cNvPr>
            <p:cNvPicPr preferRelativeResize="0"/>
            <p:nvPr/>
          </p:nvPicPr>
          <p:blipFill rotWithShape="1">
            <a:blip r:embed="rId12">
              <a:alphaModFix/>
            </a:blip>
            <a:srcRect t="23494" b="38368"/>
            <a:stretch/>
          </p:blipFill>
          <p:spPr>
            <a:xfrm>
              <a:off x="-1" y="95733"/>
              <a:ext cx="1086610" cy="180868"/>
            </a:xfrm>
            <a:prstGeom prst="rect">
              <a:avLst/>
            </a:prstGeom>
            <a:noFill/>
            <a:ln>
              <a:noFill/>
            </a:ln>
          </p:spPr>
        </p:pic>
        <p:pic>
          <p:nvPicPr>
            <p:cNvPr id="26" name="Google Shape;278;p24" descr="Picture 53">
              <a:extLst>
                <a:ext uri="{FF2B5EF4-FFF2-40B4-BE49-F238E27FC236}">
                  <a16:creationId xmlns:a16="http://schemas.microsoft.com/office/drawing/2014/main" id="{CAB85B2A-2843-EA14-34AD-9A6DF0E7FA03}"/>
                </a:ext>
              </a:extLst>
            </p:cNvPr>
            <p:cNvPicPr preferRelativeResize="0"/>
            <p:nvPr/>
          </p:nvPicPr>
          <p:blipFill rotWithShape="1">
            <a:blip r:embed="rId13">
              <a:alphaModFix/>
            </a:blip>
            <a:srcRect/>
            <a:stretch/>
          </p:blipFill>
          <p:spPr>
            <a:xfrm>
              <a:off x="9667270" y="0"/>
              <a:ext cx="372336" cy="372336"/>
            </a:xfrm>
            <a:prstGeom prst="rect">
              <a:avLst/>
            </a:prstGeom>
            <a:noFill/>
            <a:ln>
              <a:noFill/>
            </a:ln>
          </p:spPr>
        </p:pic>
      </p:grpSp>
      <p:grpSp>
        <p:nvGrpSpPr>
          <p:cNvPr id="27" name="Google Shape;279;p24">
            <a:extLst>
              <a:ext uri="{FF2B5EF4-FFF2-40B4-BE49-F238E27FC236}">
                <a16:creationId xmlns:a16="http://schemas.microsoft.com/office/drawing/2014/main" id="{605E59C1-652F-F3FA-C98B-CC1662DA6C6C}"/>
              </a:ext>
            </a:extLst>
          </p:cNvPr>
          <p:cNvGrpSpPr/>
          <p:nvPr/>
        </p:nvGrpSpPr>
        <p:grpSpPr>
          <a:xfrm>
            <a:off x="775628" y="2586315"/>
            <a:ext cx="10630907" cy="361768"/>
            <a:chOff x="0" y="0"/>
            <a:chExt cx="10630906" cy="361766"/>
          </a:xfrm>
        </p:grpSpPr>
        <p:pic>
          <p:nvPicPr>
            <p:cNvPr id="28" name="Google Shape;280;p24" descr="Picture 41">
              <a:extLst>
                <a:ext uri="{FF2B5EF4-FFF2-40B4-BE49-F238E27FC236}">
                  <a16:creationId xmlns:a16="http://schemas.microsoft.com/office/drawing/2014/main" id="{8C157F11-A02D-443F-550C-F17D1CD8A88C}"/>
                </a:ext>
              </a:extLst>
            </p:cNvPr>
            <p:cNvPicPr preferRelativeResize="0"/>
            <p:nvPr/>
          </p:nvPicPr>
          <p:blipFill rotWithShape="1">
            <a:blip r:embed="rId14">
              <a:alphaModFix/>
            </a:blip>
            <a:srcRect l="2586" t="34352" r="1957" b="34338"/>
            <a:stretch/>
          </p:blipFill>
          <p:spPr>
            <a:xfrm>
              <a:off x="9041598" y="80607"/>
              <a:ext cx="916029" cy="200553"/>
            </a:xfrm>
            <a:prstGeom prst="rect">
              <a:avLst/>
            </a:prstGeom>
            <a:noFill/>
            <a:ln>
              <a:noFill/>
            </a:ln>
          </p:spPr>
        </p:pic>
        <p:pic>
          <p:nvPicPr>
            <p:cNvPr id="29" name="Google Shape;281;p24" descr="Picture 43">
              <a:extLst>
                <a:ext uri="{FF2B5EF4-FFF2-40B4-BE49-F238E27FC236}">
                  <a16:creationId xmlns:a16="http://schemas.microsoft.com/office/drawing/2014/main" id="{33FF72D7-A944-05C1-2396-4DAB79316DC2}"/>
                </a:ext>
              </a:extLst>
            </p:cNvPr>
            <p:cNvPicPr preferRelativeResize="0"/>
            <p:nvPr/>
          </p:nvPicPr>
          <p:blipFill rotWithShape="1">
            <a:blip r:embed="rId15">
              <a:alphaModFix/>
            </a:blip>
            <a:srcRect/>
            <a:stretch/>
          </p:blipFill>
          <p:spPr>
            <a:xfrm>
              <a:off x="10269139" y="0"/>
              <a:ext cx="361767" cy="361766"/>
            </a:xfrm>
            <a:prstGeom prst="rect">
              <a:avLst/>
            </a:prstGeom>
            <a:noFill/>
            <a:ln>
              <a:noFill/>
            </a:ln>
          </p:spPr>
        </p:pic>
        <p:pic>
          <p:nvPicPr>
            <p:cNvPr id="30" name="Google Shape;282;p24" descr="Picture 45">
              <a:extLst>
                <a:ext uri="{FF2B5EF4-FFF2-40B4-BE49-F238E27FC236}">
                  <a16:creationId xmlns:a16="http://schemas.microsoft.com/office/drawing/2014/main" id="{A81725B4-3F86-5DDC-6D4B-18DC8235ADA1}"/>
                </a:ext>
              </a:extLst>
            </p:cNvPr>
            <p:cNvPicPr preferRelativeResize="0"/>
            <p:nvPr/>
          </p:nvPicPr>
          <p:blipFill rotWithShape="1">
            <a:blip r:embed="rId16">
              <a:alphaModFix/>
            </a:blip>
            <a:srcRect/>
            <a:stretch/>
          </p:blipFill>
          <p:spPr>
            <a:xfrm>
              <a:off x="5877302" y="36554"/>
              <a:ext cx="288657" cy="288657"/>
            </a:xfrm>
            <a:prstGeom prst="rect">
              <a:avLst/>
            </a:prstGeom>
            <a:noFill/>
            <a:ln>
              <a:noFill/>
            </a:ln>
          </p:spPr>
        </p:pic>
        <p:pic>
          <p:nvPicPr>
            <p:cNvPr id="31" name="Google Shape;283;p24" descr="Picture 47">
              <a:extLst>
                <a:ext uri="{FF2B5EF4-FFF2-40B4-BE49-F238E27FC236}">
                  <a16:creationId xmlns:a16="http://schemas.microsoft.com/office/drawing/2014/main" id="{ADBBBCD6-C242-EA70-416C-0CE4F4817A8C}"/>
                </a:ext>
              </a:extLst>
            </p:cNvPr>
            <p:cNvPicPr preferRelativeResize="0"/>
            <p:nvPr/>
          </p:nvPicPr>
          <p:blipFill rotWithShape="1">
            <a:blip r:embed="rId17">
              <a:alphaModFix/>
            </a:blip>
            <a:srcRect l="11379" t="39214" r="11319" b="39487"/>
            <a:stretch/>
          </p:blipFill>
          <p:spPr>
            <a:xfrm>
              <a:off x="7772011" y="92896"/>
              <a:ext cx="958076" cy="175975"/>
            </a:xfrm>
            <a:prstGeom prst="rect">
              <a:avLst/>
            </a:prstGeom>
            <a:noFill/>
            <a:ln>
              <a:noFill/>
            </a:ln>
          </p:spPr>
        </p:pic>
        <p:pic>
          <p:nvPicPr>
            <p:cNvPr id="32" name="Google Shape;284;p24" descr="Picture 49">
              <a:extLst>
                <a:ext uri="{FF2B5EF4-FFF2-40B4-BE49-F238E27FC236}">
                  <a16:creationId xmlns:a16="http://schemas.microsoft.com/office/drawing/2014/main" id="{639ADD57-E9D9-8028-7ED6-4474FFDFC27D}"/>
                </a:ext>
              </a:extLst>
            </p:cNvPr>
            <p:cNvPicPr preferRelativeResize="0"/>
            <p:nvPr/>
          </p:nvPicPr>
          <p:blipFill rotWithShape="1">
            <a:blip r:embed="rId18">
              <a:alphaModFix/>
            </a:blip>
            <a:srcRect/>
            <a:stretch/>
          </p:blipFill>
          <p:spPr>
            <a:xfrm>
              <a:off x="4193506" y="36564"/>
              <a:ext cx="1372285" cy="288639"/>
            </a:xfrm>
            <a:prstGeom prst="rect">
              <a:avLst/>
            </a:prstGeom>
            <a:noFill/>
            <a:ln>
              <a:noFill/>
            </a:ln>
          </p:spPr>
        </p:pic>
        <p:pic>
          <p:nvPicPr>
            <p:cNvPr id="33" name="Google Shape;285;p24" descr="Graphic 51">
              <a:extLst>
                <a:ext uri="{FF2B5EF4-FFF2-40B4-BE49-F238E27FC236}">
                  <a16:creationId xmlns:a16="http://schemas.microsoft.com/office/drawing/2014/main" id="{AF45C63B-28DD-605B-53A2-55A5C78FA4D8}"/>
                </a:ext>
              </a:extLst>
            </p:cNvPr>
            <p:cNvPicPr preferRelativeResize="0"/>
            <p:nvPr/>
          </p:nvPicPr>
          <p:blipFill rotWithShape="1">
            <a:blip r:embed="rId19">
              <a:alphaModFix/>
            </a:blip>
            <a:srcRect/>
            <a:stretch/>
          </p:blipFill>
          <p:spPr>
            <a:xfrm>
              <a:off x="2663862" y="70763"/>
              <a:ext cx="1218133" cy="220240"/>
            </a:xfrm>
            <a:prstGeom prst="rect">
              <a:avLst/>
            </a:prstGeom>
            <a:noFill/>
            <a:ln>
              <a:noFill/>
            </a:ln>
          </p:spPr>
        </p:pic>
        <p:pic>
          <p:nvPicPr>
            <p:cNvPr id="34" name="Google Shape;286;p24" descr="Picture 55">
              <a:extLst>
                <a:ext uri="{FF2B5EF4-FFF2-40B4-BE49-F238E27FC236}">
                  <a16:creationId xmlns:a16="http://schemas.microsoft.com/office/drawing/2014/main" id="{F32B9C48-CE66-3A33-BFE6-226B0D96B107}"/>
                </a:ext>
              </a:extLst>
            </p:cNvPr>
            <p:cNvPicPr preferRelativeResize="0"/>
            <p:nvPr/>
          </p:nvPicPr>
          <p:blipFill rotWithShape="1">
            <a:blip r:embed="rId20">
              <a:alphaModFix/>
            </a:blip>
            <a:srcRect/>
            <a:stretch/>
          </p:blipFill>
          <p:spPr>
            <a:xfrm>
              <a:off x="0" y="29343"/>
              <a:ext cx="963826" cy="303080"/>
            </a:xfrm>
            <a:prstGeom prst="rect">
              <a:avLst/>
            </a:prstGeom>
            <a:noFill/>
            <a:ln>
              <a:noFill/>
            </a:ln>
          </p:spPr>
        </p:pic>
        <p:pic>
          <p:nvPicPr>
            <p:cNvPr id="35" name="Google Shape;287;p24" descr="Picture 57">
              <a:extLst>
                <a:ext uri="{FF2B5EF4-FFF2-40B4-BE49-F238E27FC236}">
                  <a16:creationId xmlns:a16="http://schemas.microsoft.com/office/drawing/2014/main" id="{4FCC1554-FA1E-BBE4-C15E-E78F16105CDC}"/>
                </a:ext>
              </a:extLst>
            </p:cNvPr>
            <p:cNvPicPr preferRelativeResize="0"/>
            <p:nvPr/>
          </p:nvPicPr>
          <p:blipFill rotWithShape="1">
            <a:blip r:embed="rId21">
              <a:alphaModFix/>
            </a:blip>
            <a:srcRect/>
            <a:stretch/>
          </p:blipFill>
          <p:spPr>
            <a:xfrm>
              <a:off x="1275337" y="38845"/>
              <a:ext cx="1077014" cy="284076"/>
            </a:xfrm>
            <a:prstGeom prst="rect">
              <a:avLst/>
            </a:prstGeom>
            <a:noFill/>
            <a:ln>
              <a:noFill/>
            </a:ln>
          </p:spPr>
        </p:pic>
        <p:pic>
          <p:nvPicPr>
            <p:cNvPr id="36" name="Google Shape;288;p24" descr="Picture 59">
              <a:extLst>
                <a:ext uri="{FF2B5EF4-FFF2-40B4-BE49-F238E27FC236}">
                  <a16:creationId xmlns:a16="http://schemas.microsoft.com/office/drawing/2014/main" id="{6B68B267-E9CE-85BF-C89A-1A6453B580D1}"/>
                </a:ext>
              </a:extLst>
            </p:cNvPr>
            <p:cNvPicPr preferRelativeResize="0"/>
            <p:nvPr/>
          </p:nvPicPr>
          <p:blipFill rotWithShape="1">
            <a:blip r:embed="rId22">
              <a:alphaModFix/>
            </a:blip>
            <a:srcRect l="11318" t="32843" r="11380" b="33013"/>
            <a:stretch/>
          </p:blipFill>
          <p:spPr>
            <a:xfrm>
              <a:off x="6477470" y="36151"/>
              <a:ext cx="983030" cy="289464"/>
            </a:xfrm>
            <a:prstGeom prst="rect">
              <a:avLst/>
            </a:prstGeom>
            <a:noFill/>
            <a:ln>
              <a:noFill/>
            </a:ln>
          </p:spPr>
        </p:pic>
      </p:grpSp>
      <p:grpSp>
        <p:nvGrpSpPr>
          <p:cNvPr id="37" name="Google Shape;289;p24">
            <a:extLst>
              <a:ext uri="{FF2B5EF4-FFF2-40B4-BE49-F238E27FC236}">
                <a16:creationId xmlns:a16="http://schemas.microsoft.com/office/drawing/2014/main" id="{1BD5DC31-796D-BE9E-0E79-746E98EE1494}"/>
              </a:ext>
            </a:extLst>
          </p:cNvPr>
          <p:cNvGrpSpPr/>
          <p:nvPr/>
        </p:nvGrpSpPr>
        <p:grpSpPr>
          <a:xfrm>
            <a:off x="1006219" y="3183144"/>
            <a:ext cx="10169723" cy="392027"/>
            <a:chOff x="0" y="-1"/>
            <a:chExt cx="10169721" cy="392026"/>
          </a:xfrm>
        </p:grpSpPr>
        <p:pic>
          <p:nvPicPr>
            <p:cNvPr id="38" name="Google Shape;290;p24" descr="Picture 69">
              <a:extLst>
                <a:ext uri="{FF2B5EF4-FFF2-40B4-BE49-F238E27FC236}">
                  <a16:creationId xmlns:a16="http://schemas.microsoft.com/office/drawing/2014/main" id="{19B37FB2-C9D4-3B03-81FA-73B58F094B17}"/>
                </a:ext>
              </a:extLst>
            </p:cNvPr>
            <p:cNvPicPr preferRelativeResize="0"/>
            <p:nvPr/>
          </p:nvPicPr>
          <p:blipFill rotWithShape="1">
            <a:blip r:embed="rId23">
              <a:alphaModFix/>
            </a:blip>
            <a:srcRect l="28026" t="16465" r="27790" b="16532"/>
            <a:stretch/>
          </p:blipFill>
          <p:spPr>
            <a:xfrm>
              <a:off x="9166757" y="34919"/>
              <a:ext cx="318685" cy="322187"/>
            </a:xfrm>
            <a:prstGeom prst="rect">
              <a:avLst/>
            </a:prstGeom>
            <a:noFill/>
            <a:ln>
              <a:noFill/>
            </a:ln>
          </p:spPr>
        </p:pic>
        <p:pic>
          <p:nvPicPr>
            <p:cNvPr id="39" name="Google Shape;291;p24" descr="Picture 71">
              <a:extLst>
                <a:ext uri="{FF2B5EF4-FFF2-40B4-BE49-F238E27FC236}">
                  <a16:creationId xmlns:a16="http://schemas.microsoft.com/office/drawing/2014/main" id="{2B5F8C7F-D0BD-BFC8-4200-2BCF97CBB501}"/>
                </a:ext>
              </a:extLst>
            </p:cNvPr>
            <p:cNvPicPr preferRelativeResize="0"/>
            <p:nvPr/>
          </p:nvPicPr>
          <p:blipFill rotWithShape="1">
            <a:blip r:embed="rId24">
              <a:alphaModFix/>
            </a:blip>
            <a:srcRect/>
            <a:stretch/>
          </p:blipFill>
          <p:spPr>
            <a:xfrm>
              <a:off x="7416560" y="-1"/>
              <a:ext cx="455941" cy="392026"/>
            </a:xfrm>
            <a:prstGeom prst="rect">
              <a:avLst/>
            </a:prstGeom>
            <a:noFill/>
            <a:ln>
              <a:noFill/>
            </a:ln>
          </p:spPr>
        </p:pic>
        <p:pic>
          <p:nvPicPr>
            <p:cNvPr id="40" name="Google Shape;292;p24" descr="Picture 73">
              <a:extLst>
                <a:ext uri="{FF2B5EF4-FFF2-40B4-BE49-F238E27FC236}">
                  <a16:creationId xmlns:a16="http://schemas.microsoft.com/office/drawing/2014/main" id="{1293938C-0DF0-FD68-1348-78CD8B36911C}"/>
                </a:ext>
              </a:extLst>
            </p:cNvPr>
            <p:cNvPicPr preferRelativeResize="0"/>
            <p:nvPr/>
          </p:nvPicPr>
          <p:blipFill rotWithShape="1">
            <a:blip r:embed="rId25">
              <a:alphaModFix/>
            </a:blip>
            <a:srcRect/>
            <a:stretch/>
          </p:blipFill>
          <p:spPr>
            <a:xfrm>
              <a:off x="9849680" y="35991"/>
              <a:ext cx="320041" cy="320041"/>
            </a:xfrm>
            <a:prstGeom prst="rect">
              <a:avLst/>
            </a:prstGeom>
            <a:noFill/>
            <a:ln>
              <a:noFill/>
            </a:ln>
          </p:spPr>
        </p:pic>
        <p:pic>
          <p:nvPicPr>
            <p:cNvPr id="41" name="Google Shape;293;p24" descr="Picture 75">
              <a:extLst>
                <a:ext uri="{FF2B5EF4-FFF2-40B4-BE49-F238E27FC236}">
                  <a16:creationId xmlns:a16="http://schemas.microsoft.com/office/drawing/2014/main" id="{60FC0826-4BBE-48B7-FD70-1AA7BB17C377}"/>
                </a:ext>
              </a:extLst>
            </p:cNvPr>
            <p:cNvPicPr preferRelativeResize="0"/>
            <p:nvPr/>
          </p:nvPicPr>
          <p:blipFill rotWithShape="1">
            <a:blip r:embed="rId26">
              <a:alphaModFix/>
            </a:blip>
            <a:srcRect/>
            <a:stretch/>
          </p:blipFill>
          <p:spPr>
            <a:xfrm>
              <a:off x="6374038" y="94268"/>
              <a:ext cx="678285" cy="203487"/>
            </a:xfrm>
            <a:prstGeom prst="rect">
              <a:avLst/>
            </a:prstGeom>
            <a:noFill/>
            <a:ln>
              <a:noFill/>
            </a:ln>
          </p:spPr>
        </p:pic>
        <p:pic>
          <p:nvPicPr>
            <p:cNvPr id="42" name="Google Shape;294;p24" descr="Picture 77">
              <a:extLst>
                <a:ext uri="{FF2B5EF4-FFF2-40B4-BE49-F238E27FC236}">
                  <a16:creationId xmlns:a16="http://schemas.microsoft.com/office/drawing/2014/main" id="{DB4B7ADA-FB61-BB29-83DD-66ADAA369B16}"/>
                </a:ext>
              </a:extLst>
            </p:cNvPr>
            <p:cNvPicPr preferRelativeResize="0"/>
            <p:nvPr/>
          </p:nvPicPr>
          <p:blipFill rotWithShape="1">
            <a:blip r:embed="rId27">
              <a:alphaModFix/>
            </a:blip>
            <a:srcRect/>
            <a:stretch/>
          </p:blipFill>
          <p:spPr>
            <a:xfrm>
              <a:off x="1383231" y="70654"/>
              <a:ext cx="835715" cy="250715"/>
            </a:xfrm>
            <a:prstGeom prst="rect">
              <a:avLst/>
            </a:prstGeom>
            <a:noFill/>
            <a:ln>
              <a:noFill/>
            </a:ln>
          </p:spPr>
        </p:pic>
        <p:pic>
          <p:nvPicPr>
            <p:cNvPr id="43" name="Google Shape;295;p24" descr="Picture 79">
              <a:extLst>
                <a:ext uri="{FF2B5EF4-FFF2-40B4-BE49-F238E27FC236}">
                  <a16:creationId xmlns:a16="http://schemas.microsoft.com/office/drawing/2014/main" id="{FE5A3D33-5B6B-5642-2220-9D44709683A8}"/>
                </a:ext>
              </a:extLst>
            </p:cNvPr>
            <p:cNvPicPr preferRelativeResize="0"/>
            <p:nvPr/>
          </p:nvPicPr>
          <p:blipFill rotWithShape="1">
            <a:blip r:embed="rId28">
              <a:alphaModFix/>
            </a:blip>
            <a:srcRect l="2593" t="27780" r="2292" b="29947"/>
            <a:stretch/>
          </p:blipFill>
          <p:spPr>
            <a:xfrm>
              <a:off x="5090947" y="81154"/>
              <a:ext cx="918854" cy="229716"/>
            </a:xfrm>
            <a:prstGeom prst="rect">
              <a:avLst/>
            </a:prstGeom>
            <a:noFill/>
            <a:ln>
              <a:noFill/>
            </a:ln>
          </p:spPr>
        </p:pic>
        <p:pic>
          <p:nvPicPr>
            <p:cNvPr id="44" name="Google Shape;296;p24" descr="Picture 81">
              <a:extLst>
                <a:ext uri="{FF2B5EF4-FFF2-40B4-BE49-F238E27FC236}">
                  <a16:creationId xmlns:a16="http://schemas.microsoft.com/office/drawing/2014/main" id="{9618C554-5E5F-81DD-D093-E2A2FBF37963}"/>
                </a:ext>
              </a:extLst>
            </p:cNvPr>
            <p:cNvPicPr preferRelativeResize="0"/>
            <p:nvPr/>
          </p:nvPicPr>
          <p:blipFill rotWithShape="1">
            <a:blip r:embed="rId29">
              <a:alphaModFix/>
            </a:blip>
            <a:srcRect/>
            <a:stretch/>
          </p:blipFill>
          <p:spPr>
            <a:xfrm>
              <a:off x="3590980" y="98490"/>
              <a:ext cx="1135730" cy="195043"/>
            </a:xfrm>
            <a:prstGeom prst="rect">
              <a:avLst/>
            </a:prstGeom>
            <a:noFill/>
            <a:ln>
              <a:noFill/>
            </a:ln>
          </p:spPr>
        </p:pic>
        <p:pic>
          <p:nvPicPr>
            <p:cNvPr id="46" name="Google Shape;297;p24" descr="Picture 83">
              <a:extLst>
                <a:ext uri="{FF2B5EF4-FFF2-40B4-BE49-F238E27FC236}">
                  <a16:creationId xmlns:a16="http://schemas.microsoft.com/office/drawing/2014/main" id="{1E3A8602-11A3-B74C-C8D4-F39DA7870120}"/>
                </a:ext>
              </a:extLst>
            </p:cNvPr>
            <p:cNvPicPr preferRelativeResize="0"/>
            <p:nvPr/>
          </p:nvPicPr>
          <p:blipFill rotWithShape="1">
            <a:blip r:embed="rId30">
              <a:alphaModFix/>
            </a:blip>
            <a:srcRect l="8527" t="16285" r="9457" b="13062"/>
            <a:stretch/>
          </p:blipFill>
          <p:spPr>
            <a:xfrm>
              <a:off x="8236738" y="47610"/>
              <a:ext cx="565782" cy="296804"/>
            </a:xfrm>
            <a:prstGeom prst="rect">
              <a:avLst/>
            </a:prstGeom>
            <a:noFill/>
            <a:ln>
              <a:noFill/>
            </a:ln>
          </p:spPr>
        </p:pic>
        <p:pic>
          <p:nvPicPr>
            <p:cNvPr id="47" name="Google Shape;298;p24" descr="Picture 85">
              <a:extLst>
                <a:ext uri="{FF2B5EF4-FFF2-40B4-BE49-F238E27FC236}">
                  <a16:creationId xmlns:a16="http://schemas.microsoft.com/office/drawing/2014/main" id="{F916DDA2-119A-A705-41BD-C2246B9E98AF}"/>
                </a:ext>
              </a:extLst>
            </p:cNvPr>
            <p:cNvPicPr preferRelativeResize="0"/>
            <p:nvPr/>
          </p:nvPicPr>
          <p:blipFill rotWithShape="1">
            <a:blip r:embed="rId31">
              <a:alphaModFix/>
            </a:blip>
            <a:srcRect/>
            <a:stretch/>
          </p:blipFill>
          <p:spPr>
            <a:xfrm>
              <a:off x="2583183" y="87977"/>
              <a:ext cx="643560" cy="216070"/>
            </a:xfrm>
            <a:prstGeom prst="rect">
              <a:avLst/>
            </a:prstGeom>
            <a:noFill/>
            <a:ln>
              <a:noFill/>
            </a:ln>
          </p:spPr>
        </p:pic>
        <p:pic>
          <p:nvPicPr>
            <p:cNvPr id="48" name="Google Shape;299;p24" descr="Picture 87">
              <a:extLst>
                <a:ext uri="{FF2B5EF4-FFF2-40B4-BE49-F238E27FC236}">
                  <a16:creationId xmlns:a16="http://schemas.microsoft.com/office/drawing/2014/main" id="{2C2F147D-F1B1-0E79-029C-83CC1449DAFC}"/>
                </a:ext>
              </a:extLst>
            </p:cNvPr>
            <p:cNvPicPr preferRelativeResize="0"/>
            <p:nvPr/>
          </p:nvPicPr>
          <p:blipFill rotWithShape="1">
            <a:blip r:embed="rId32">
              <a:alphaModFix/>
            </a:blip>
            <a:srcRect/>
            <a:stretch/>
          </p:blipFill>
          <p:spPr>
            <a:xfrm>
              <a:off x="0" y="55805"/>
              <a:ext cx="1018994" cy="280413"/>
            </a:xfrm>
            <a:prstGeom prst="rect">
              <a:avLst/>
            </a:prstGeom>
            <a:noFill/>
            <a:ln>
              <a:noFill/>
            </a:ln>
          </p:spPr>
        </p:pic>
      </p:grpSp>
      <p:grpSp>
        <p:nvGrpSpPr>
          <p:cNvPr id="49" name="Google Shape;300;p24">
            <a:extLst>
              <a:ext uri="{FF2B5EF4-FFF2-40B4-BE49-F238E27FC236}">
                <a16:creationId xmlns:a16="http://schemas.microsoft.com/office/drawing/2014/main" id="{617DB3B2-3273-6DD8-3A6B-126B89DFE4A1}"/>
              </a:ext>
            </a:extLst>
          </p:cNvPr>
          <p:cNvGrpSpPr/>
          <p:nvPr/>
        </p:nvGrpSpPr>
        <p:grpSpPr>
          <a:xfrm>
            <a:off x="740456" y="4365483"/>
            <a:ext cx="10707916" cy="266456"/>
            <a:chOff x="0" y="0"/>
            <a:chExt cx="10707915" cy="266455"/>
          </a:xfrm>
        </p:grpSpPr>
        <p:pic>
          <p:nvPicPr>
            <p:cNvPr id="50" name="Google Shape;301;p24" descr="Picture 94">
              <a:extLst>
                <a:ext uri="{FF2B5EF4-FFF2-40B4-BE49-F238E27FC236}">
                  <a16:creationId xmlns:a16="http://schemas.microsoft.com/office/drawing/2014/main" id="{F4BDBFC8-48B2-E85C-EE05-0CE228840F8C}"/>
                </a:ext>
              </a:extLst>
            </p:cNvPr>
            <p:cNvPicPr preferRelativeResize="0"/>
            <p:nvPr/>
          </p:nvPicPr>
          <p:blipFill rotWithShape="1">
            <a:blip r:embed="rId33">
              <a:alphaModFix/>
            </a:blip>
            <a:srcRect t="12766" b="12704"/>
            <a:stretch/>
          </p:blipFill>
          <p:spPr>
            <a:xfrm>
              <a:off x="5503581" y="8538"/>
              <a:ext cx="594850" cy="249379"/>
            </a:xfrm>
            <a:prstGeom prst="rect">
              <a:avLst/>
            </a:prstGeom>
            <a:noFill/>
            <a:ln>
              <a:noFill/>
            </a:ln>
          </p:spPr>
        </p:pic>
        <p:pic>
          <p:nvPicPr>
            <p:cNvPr id="51" name="Google Shape;302;p24" descr="Graphic 96">
              <a:extLst>
                <a:ext uri="{FF2B5EF4-FFF2-40B4-BE49-F238E27FC236}">
                  <a16:creationId xmlns:a16="http://schemas.microsoft.com/office/drawing/2014/main" id="{ABF9F172-A93D-9E75-C0A7-61BDF3EC4F0C}"/>
                </a:ext>
              </a:extLst>
            </p:cNvPr>
            <p:cNvPicPr preferRelativeResize="0"/>
            <p:nvPr/>
          </p:nvPicPr>
          <p:blipFill rotWithShape="1">
            <a:blip r:embed="rId34">
              <a:alphaModFix/>
            </a:blip>
            <a:srcRect/>
            <a:stretch/>
          </p:blipFill>
          <p:spPr>
            <a:xfrm>
              <a:off x="4554212" y="33564"/>
              <a:ext cx="732824" cy="199328"/>
            </a:xfrm>
            <a:prstGeom prst="rect">
              <a:avLst/>
            </a:prstGeom>
            <a:noFill/>
            <a:ln>
              <a:noFill/>
            </a:ln>
          </p:spPr>
        </p:pic>
        <p:pic>
          <p:nvPicPr>
            <p:cNvPr id="52" name="Google Shape;303;p24" descr="Picture 98">
              <a:extLst>
                <a:ext uri="{FF2B5EF4-FFF2-40B4-BE49-F238E27FC236}">
                  <a16:creationId xmlns:a16="http://schemas.microsoft.com/office/drawing/2014/main" id="{23F888D7-8AA0-34F9-DDB1-C27C65E104D9}"/>
                </a:ext>
              </a:extLst>
            </p:cNvPr>
            <p:cNvPicPr preferRelativeResize="0"/>
            <p:nvPr/>
          </p:nvPicPr>
          <p:blipFill rotWithShape="1">
            <a:blip r:embed="rId35">
              <a:alphaModFix/>
            </a:blip>
            <a:srcRect t="19244" b="21519"/>
            <a:stretch/>
          </p:blipFill>
          <p:spPr>
            <a:xfrm>
              <a:off x="3749940" y="46190"/>
              <a:ext cx="587727" cy="174076"/>
            </a:xfrm>
            <a:prstGeom prst="rect">
              <a:avLst/>
            </a:prstGeom>
            <a:noFill/>
            <a:ln>
              <a:noFill/>
            </a:ln>
          </p:spPr>
        </p:pic>
        <p:pic>
          <p:nvPicPr>
            <p:cNvPr id="53" name="Google Shape;304;p24" descr="Picture 100">
              <a:extLst>
                <a:ext uri="{FF2B5EF4-FFF2-40B4-BE49-F238E27FC236}">
                  <a16:creationId xmlns:a16="http://schemas.microsoft.com/office/drawing/2014/main" id="{5BF139A0-2EB5-716D-8109-AE5E6AD4D008}"/>
                </a:ext>
              </a:extLst>
            </p:cNvPr>
            <p:cNvPicPr preferRelativeResize="0"/>
            <p:nvPr/>
          </p:nvPicPr>
          <p:blipFill rotWithShape="1">
            <a:blip r:embed="rId36">
              <a:alphaModFix/>
            </a:blip>
            <a:srcRect/>
            <a:stretch/>
          </p:blipFill>
          <p:spPr>
            <a:xfrm>
              <a:off x="6314976" y="68396"/>
              <a:ext cx="457636" cy="129664"/>
            </a:xfrm>
            <a:prstGeom prst="rect">
              <a:avLst/>
            </a:prstGeom>
            <a:noFill/>
            <a:ln>
              <a:noFill/>
            </a:ln>
          </p:spPr>
        </p:pic>
        <p:pic>
          <p:nvPicPr>
            <p:cNvPr id="54" name="Google Shape;305;p24" descr="Picture 102">
              <a:extLst>
                <a:ext uri="{FF2B5EF4-FFF2-40B4-BE49-F238E27FC236}">
                  <a16:creationId xmlns:a16="http://schemas.microsoft.com/office/drawing/2014/main" id="{892BB347-1D5A-11A8-B835-57ACEF8AE96B}"/>
                </a:ext>
              </a:extLst>
            </p:cNvPr>
            <p:cNvPicPr preferRelativeResize="0"/>
            <p:nvPr/>
          </p:nvPicPr>
          <p:blipFill rotWithShape="1">
            <a:blip r:embed="rId37">
              <a:alphaModFix/>
            </a:blip>
            <a:srcRect/>
            <a:stretch/>
          </p:blipFill>
          <p:spPr>
            <a:xfrm>
              <a:off x="2950309" y="28682"/>
              <a:ext cx="583086" cy="209092"/>
            </a:xfrm>
            <a:prstGeom prst="rect">
              <a:avLst/>
            </a:prstGeom>
            <a:noFill/>
            <a:ln>
              <a:noFill/>
            </a:ln>
          </p:spPr>
        </p:pic>
        <p:pic>
          <p:nvPicPr>
            <p:cNvPr id="55" name="Google Shape;306;p24" descr="Picture 104">
              <a:extLst>
                <a:ext uri="{FF2B5EF4-FFF2-40B4-BE49-F238E27FC236}">
                  <a16:creationId xmlns:a16="http://schemas.microsoft.com/office/drawing/2014/main" id="{05D84106-8C6A-1A6A-4D89-ED91CB0B2009}"/>
                </a:ext>
              </a:extLst>
            </p:cNvPr>
            <p:cNvPicPr preferRelativeResize="0"/>
            <p:nvPr/>
          </p:nvPicPr>
          <p:blipFill rotWithShape="1">
            <a:blip r:embed="rId38">
              <a:alphaModFix/>
            </a:blip>
            <a:srcRect/>
            <a:stretch/>
          </p:blipFill>
          <p:spPr>
            <a:xfrm>
              <a:off x="2283950" y="13276"/>
              <a:ext cx="449815" cy="239902"/>
            </a:xfrm>
            <a:prstGeom prst="rect">
              <a:avLst/>
            </a:prstGeom>
            <a:noFill/>
            <a:ln>
              <a:noFill/>
            </a:ln>
          </p:spPr>
        </p:pic>
        <p:pic>
          <p:nvPicPr>
            <p:cNvPr id="56" name="Google Shape;307;p24" descr="Picture 106">
              <a:extLst>
                <a:ext uri="{FF2B5EF4-FFF2-40B4-BE49-F238E27FC236}">
                  <a16:creationId xmlns:a16="http://schemas.microsoft.com/office/drawing/2014/main" id="{67A819A5-015D-7EAB-9D81-CF753D354C44}"/>
                </a:ext>
              </a:extLst>
            </p:cNvPr>
            <p:cNvPicPr preferRelativeResize="0"/>
            <p:nvPr/>
          </p:nvPicPr>
          <p:blipFill rotWithShape="1">
            <a:blip r:embed="rId39">
              <a:alphaModFix/>
            </a:blip>
            <a:srcRect/>
            <a:stretch/>
          </p:blipFill>
          <p:spPr>
            <a:xfrm>
              <a:off x="1432982" y="31930"/>
              <a:ext cx="634423" cy="202595"/>
            </a:xfrm>
            <a:prstGeom prst="rect">
              <a:avLst/>
            </a:prstGeom>
            <a:noFill/>
            <a:ln>
              <a:noFill/>
            </a:ln>
          </p:spPr>
        </p:pic>
        <p:pic>
          <p:nvPicPr>
            <p:cNvPr id="57" name="Google Shape;308;p24" descr="Picture 108">
              <a:extLst>
                <a:ext uri="{FF2B5EF4-FFF2-40B4-BE49-F238E27FC236}">
                  <a16:creationId xmlns:a16="http://schemas.microsoft.com/office/drawing/2014/main" id="{E806CAAA-CBC5-855B-26DB-7099211338F0}"/>
                </a:ext>
              </a:extLst>
            </p:cNvPr>
            <p:cNvPicPr preferRelativeResize="0"/>
            <p:nvPr/>
          </p:nvPicPr>
          <p:blipFill rotWithShape="1">
            <a:blip r:embed="rId40">
              <a:alphaModFix/>
            </a:blip>
            <a:srcRect/>
            <a:stretch/>
          </p:blipFill>
          <p:spPr>
            <a:xfrm>
              <a:off x="0" y="20327"/>
              <a:ext cx="401421" cy="225800"/>
            </a:xfrm>
            <a:prstGeom prst="rect">
              <a:avLst/>
            </a:prstGeom>
            <a:noFill/>
            <a:ln>
              <a:noFill/>
            </a:ln>
          </p:spPr>
        </p:pic>
        <p:pic>
          <p:nvPicPr>
            <p:cNvPr id="58" name="Google Shape;309;p24" descr="Picture 110">
              <a:extLst>
                <a:ext uri="{FF2B5EF4-FFF2-40B4-BE49-F238E27FC236}">
                  <a16:creationId xmlns:a16="http://schemas.microsoft.com/office/drawing/2014/main" id="{CC0B4B1B-B393-E322-7DB5-7A313E60172E}"/>
                </a:ext>
              </a:extLst>
            </p:cNvPr>
            <p:cNvPicPr preferRelativeResize="0"/>
            <p:nvPr/>
          </p:nvPicPr>
          <p:blipFill rotWithShape="1">
            <a:blip r:embed="rId41">
              <a:alphaModFix/>
            </a:blip>
            <a:srcRect/>
            <a:stretch/>
          </p:blipFill>
          <p:spPr>
            <a:xfrm>
              <a:off x="6989157" y="86554"/>
              <a:ext cx="553995" cy="93348"/>
            </a:xfrm>
            <a:prstGeom prst="rect">
              <a:avLst/>
            </a:prstGeom>
            <a:noFill/>
            <a:ln>
              <a:noFill/>
            </a:ln>
          </p:spPr>
        </p:pic>
        <p:pic>
          <p:nvPicPr>
            <p:cNvPr id="59" name="Google Shape;310;p24" descr="Picture 112">
              <a:extLst>
                <a:ext uri="{FF2B5EF4-FFF2-40B4-BE49-F238E27FC236}">
                  <a16:creationId xmlns:a16="http://schemas.microsoft.com/office/drawing/2014/main" id="{58B61DDF-458A-9283-9846-38A72E9A87BC}"/>
                </a:ext>
              </a:extLst>
            </p:cNvPr>
            <p:cNvPicPr preferRelativeResize="0"/>
            <p:nvPr/>
          </p:nvPicPr>
          <p:blipFill rotWithShape="1">
            <a:blip r:embed="rId42">
              <a:alphaModFix/>
            </a:blip>
            <a:srcRect/>
            <a:stretch/>
          </p:blipFill>
          <p:spPr>
            <a:xfrm>
              <a:off x="8451738" y="48855"/>
              <a:ext cx="243383" cy="168745"/>
            </a:xfrm>
            <a:prstGeom prst="rect">
              <a:avLst/>
            </a:prstGeom>
            <a:noFill/>
            <a:ln>
              <a:noFill/>
            </a:ln>
          </p:spPr>
        </p:pic>
        <p:pic>
          <p:nvPicPr>
            <p:cNvPr id="60" name="Google Shape;311;p24" descr="Graphic 114">
              <a:extLst>
                <a:ext uri="{FF2B5EF4-FFF2-40B4-BE49-F238E27FC236}">
                  <a16:creationId xmlns:a16="http://schemas.microsoft.com/office/drawing/2014/main" id="{FDCA20E9-E021-0970-DE2B-265CFFB0ED35}"/>
                </a:ext>
              </a:extLst>
            </p:cNvPr>
            <p:cNvPicPr preferRelativeResize="0"/>
            <p:nvPr/>
          </p:nvPicPr>
          <p:blipFill rotWithShape="1">
            <a:blip r:embed="rId43">
              <a:alphaModFix/>
            </a:blip>
            <a:srcRect/>
            <a:stretch/>
          </p:blipFill>
          <p:spPr>
            <a:xfrm>
              <a:off x="8911666" y="0"/>
              <a:ext cx="266455" cy="266455"/>
            </a:xfrm>
            <a:prstGeom prst="rect">
              <a:avLst/>
            </a:prstGeom>
            <a:noFill/>
            <a:ln>
              <a:noFill/>
            </a:ln>
          </p:spPr>
        </p:pic>
        <p:pic>
          <p:nvPicPr>
            <p:cNvPr id="61" name="Google Shape;312;p24" descr="Picture 116">
              <a:extLst>
                <a:ext uri="{FF2B5EF4-FFF2-40B4-BE49-F238E27FC236}">
                  <a16:creationId xmlns:a16="http://schemas.microsoft.com/office/drawing/2014/main" id="{C9A15B18-778E-E477-66C0-0F48FB8F47CE}"/>
                </a:ext>
              </a:extLst>
            </p:cNvPr>
            <p:cNvPicPr preferRelativeResize="0"/>
            <p:nvPr/>
          </p:nvPicPr>
          <p:blipFill rotWithShape="1">
            <a:blip r:embed="rId44">
              <a:alphaModFix/>
            </a:blip>
            <a:srcRect/>
            <a:stretch/>
          </p:blipFill>
          <p:spPr>
            <a:xfrm>
              <a:off x="617966" y="25690"/>
              <a:ext cx="598471" cy="215076"/>
            </a:xfrm>
            <a:prstGeom prst="rect">
              <a:avLst/>
            </a:prstGeom>
            <a:noFill/>
            <a:ln>
              <a:noFill/>
            </a:ln>
          </p:spPr>
        </p:pic>
        <p:pic>
          <p:nvPicPr>
            <p:cNvPr id="62" name="Google Shape;313;p24" descr="Picture 118">
              <a:extLst>
                <a:ext uri="{FF2B5EF4-FFF2-40B4-BE49-F238E27FC236}">
                  <a16:creationId xmlns:a16="http://schemas.microsoft.com/office/drawing/2014/main" id="{DA6ABE3E-024A-06E8-3303-6F5FE9CB3748}"/>
                </a:ext>
              </a:extLst>
            </p:cNvPr>
            <p:cNvPicPr preferRelativeResize="0"/>
            <p:nvPr/>
          </p:nvPicPr>
          <p:blipFill rotWithShape="1">
            <a:blip r:embed="rId45">
              <a:alphaModFix/>
            </a:blip>
            <a:srcRect/>
            <a:stretch/>
          </p:blipFill>
          <p:spPr>
            <a:xfrm>
              <a:off x="7759697" y="71376"/>
              <a:ext cx="475496" cy="123704"/>
            </a:xfrm>
            <a:prstGeom prst="rect">
              <a:avLst/>
            </a:prstGeom>
            <a:noFill/>
            <a:ln>
              <a:noFill/>
            </a:ln>
          </p:spPr>
        </p:pic>
        <p:pic>
          <p:nvPicPr>
            <p:cNvPr id="63" name="Google Shape;314;p24" descr="Picture 148">
              <a:extLst>
                <a:ext uri="{FF2B5EF4-FFF2-40B4-BE49-F238E27FC236}">
                  <a16:creationId xmlns:a16="http://schemas.microsoft.com/office/drawing/2014/main" id="{6A82DE50-EC26-9720-3B49-844B4F948863}"/>
                </a:ext>
              </a:extLst>
            </p:cNvPr>
            <p:cNvPicPr preferRelativeResize="0"/>
            <p:nvPr/>
          </p:nvPicPr>
          <p:blipFill rotWithShape="1">
            <a:blip r:embed="rId46">
              <a:alphaModFix/>
            </a:blip>
            <a:srcRect/>
            <a:stretch/>
          </p:blipFill>
          <p:spPr>
            <a:xfrm>
              <a:off x="9394666" y="2878"/>
              <a:ext cx="291216" cy="260699"/>
            </a:xfrm>
            <a:prstGeom prst="rect">
              <a:avLst/>
            </a:prstGeom>
            <a:noFill/>
            <a:ln>
              <a:noFill/>
            </a:ln>
          </p:spPr>
        </p:pic>
        <p:pic>
          <p:nvPicPr>
            <p:cNvPr id="64" name="Google Shape;315;p24" descr="Picture 136">
              <a:extLst>
                <a:ext uri="{FF2B5EF4-FFF2-40B4-BE49-F238E27FC236}">
                  <a16:creationId xmlns:a16="http://schemas.microsoft.com/office/drawing/2014/main" id="{38F772A6-BDA6-0453-9D49-A1EEE23D13B0}"/>
                </a:ext>
              </a:extLst>
            </p:cNvPr>
            <p:cNvPicPr preferRelativeResize="0"/>
            <p:nvPr/>
          </p:nvPicPr>
          <p:blipFill rotWithShape="1">
            <a:blip r:embed="rId47">
              <a:alphaModFix/>
            </a:blip>
            <a:srcRect/>
            <a:stretch/>
          </p:blipFill>
          <p:spPr>
            <a:xfrm>
              <a:off x="9902427" y="26529"/>
              <a:ext cx="247179" cy="213398"/>
            </a:xfrm>
            <a:prstGeom prst="rect">
              <a:avLst/>
            </a:prstGeom>
            <a:noFill/>
            <a:ln>
              <a:noFill/>
            </a:ln>
          </p:spPr>
        </p:pic>
        <p:pic>
          <p:nvPicPr>
            <p:cNvPr id="65" name="Google Shape;316;p24" descr="Picture 146">
              <a:extLst>
                <a:ext uri="{FF2B5EF4-FFF2-40B4-BE49-F238E27FC236}">
                  <a16:creationId xmlns:a16="http://schemas.microsoft.com/office/drawing/2014/main" id="{F0D22B97-8BB4-534D-5A59-7E8C82F29F3E}"/>
                </a:ext>
              </a:extLst>
            </p:cNvPr>
            <p:cNvPicPr preferRelativeResize="0"/>
            <p:nvPr/>
          </p:nvPicPr>
          <p:blipFill rotWithShape="1">
            <a:blip r:embed="rId48">
              <a:alphaModFix/>
            </a:blip>
            <a:srcRect/>
            <a:stretch/>
          </p:blipFill>
          <p:spPr>
            <a:xfrm>
              <a:off x="10366148" y="64874"/>
              <a:ext cx="341767" cy="136708"/>
            </a:xfrm>
            <a:prstGeom prst="rect">
              <a:avLst/>
            </a:prstGeom>
            <a:noFill/>
            <a:ln>
              <a:noFill/>
            </a:ln>
          </p:spPr>
        </p:pic>
      </p:grpSp>
      <p:grpSp>
        <p:nvGrpSpPr>
          <p:cNvPr id="66" name="Google Shape;317;p24">
            <a:extLst>
              <a:ext uri="{FF2B5EF4-FFF2-40B4-BE49-F238E27FC236}">
                <a16:creationId xmlns:a16="http://schemas.microsoft.com/office/drawing/2014/main" id="{592FB2DE-61A2-F58E-4441-0F7472DA8D7A}"/>
              </a:ext>
            </a:extLst>
          </p:cNvPr>
          <p:cNvGrpSpPr/>
          <p:nvPr/>
        </p:nvGrpSpPr>
        <p:grpSpPr>
          <a:xfrm>
            <a:off x="670348" y="4942803"/>
            <a:ext cx="10848132" cy="321132"/>
            <a:chOff x="0" y="-1"/>
            <a:chExt cx="10848130" cy="321130"/>
          </a:xfrm>
        </p:grpSpPr>
        <p:pic>
          <p:nvPicPr>
            <p:cNvPr id="67" name="Google Shape;318;p24" descr="Picture 132">
              <a:extLst>
                <a:ext uri="{FF2B5EF4-FFF2-40B4-BE49-F238E27FC236}">
                  <a16:creationId xmlns:a16="http://schemas.microsoft.com/office/drawing/2014/main" id="{CCD2E85D-E820-78C1-823D-E50C696466B6}"/>
                </a:ext>
              </a:extLst>
            </p:cNvPr>
            <p:cNvPicPr preferRelativeResize="0"/>
            <p:nvPr/>
          </p:nvPicPr>
          <p:blipFill rotWithShape="1">
            <a:blip r:embed="rId17">
              <a:alphaModFix/>
            </a:blip>
            <a:srcRect l="11379" t="39214" r="11319" b="39487"/>
            <a:stretch/>
          </p:blipFill>
          <p:spPr>
            <a:xfrm>
              <a:off x="1823413" y="83117"/>
              <a:ext cx="843307" cy="154895"/>
            </a:xfrm>
            <a:prstGeom prst="rect">
              <a:avLst/>
            </a:prstGeom>
            <a:noFill/>
            <a:ln>
              <a:noFill/>
            </a:ln>
          </p:spPr>
        </p:pic>
        <p:pic>
          <p:nvPicPr>
            <p:cNvPr id="68" name="Google Shape;319;p24" descr="Picture 134">
              <a:extLst>
                <a:ext uri="{FF2B5EF4-FFF2-40B4-BE49-F238E27FC236}">
                  <a16:creationId xmlns:a16="http://schemas.microsoft.com/office/drawing/2014/main" id="{3021BF78-0BFE-9B76-BFDB-110343D7AB45}"/>
                </a:ext>
              </a:extLst>
            </p:cNvPr>
            <p:cNvPicPr preferRelativeResize="0"/>
            <p:nvPr/>
          </p:nvPicPr>
          <p:blipFill rotWithShape="1">
            <a:blip r:embed="rId49">
              <a:alphaModFix/>
            </a:blip>
            <a:srcRect/>
            <a:stretch/>
          </p:blipFill>
          <p:spPr>
            <a:xfrm>
              <a:off x="8282006" y="44085"/>
              <a:ext cx="838775" cy="232958"/>
            </a:xfrm>
            <a:prstGeom prst="rect">
              <a:avLst/>
            </a:prstGeom>
            <a:noFill/>
            <a:ln>
              <a:noFill/>
            </a:ln>
          </p:spPr>
        </p:pic>
        <p:pic>
          <p:nvPicPr>
            <p:cNvPr id="69" name="Google Shape;320;p24" descr="Picture 140">
              <a:extLst>
                <a:ext uri="{FF2B5EF4-FFF2-40B4-BE49-F238E27FC236}">
                  <a16:creationId xmlns:a16="http://schemas.microsoft.com/office/drawing/2014/main" id="{420D5D9B-4FE0-E866-6AAC-222A7EBC1683}"/>
                </a:ext>
              </a:extLst>
            </p:cNvPr>
            <p:cNvPicPr preferRelativeResize="0"/>
            <p:nvPr/>
          </p:nvPicPr>
          <p:blipFill rotWithShape="1">
            <a:blip r:embed="rId50">
              <a:alphaModFix/>
            </a:blip>
            <a:srcRect/>
            <a:stretch/>
          </p:blipFill>
          <p:spPr>
            <a:xfrm>
              <a:off x="4115975" y="54074"/>
              <a:ext cx="541549" cy="212980"/>
            </a:xfrm>
            <a:prstGeom prst="rect">
              <a:avLst/>
            </a:prstGeom>
            <a:noFill/>
            <a:ln>
              <a:noFill/>
            </a:ln>
          </p:spPr>
        </p:pic>
        <p:pic>
          <p:nvPicPr>
            <p:cNvPr id="70" name="Google Shape;321;p24" descr="Picture 142">
              <a:extLst>
                <a:ext uri="{FF2B5EF4-FFF2-40B4-BE49-F238E27FC236}">
                  <a16:creationId xmlns:a16="http://schemas.microsoft.com/office/drawing/2014/main" id="{F7217D6F-C8ED-5B20-C135-F77E5CC80D95}"/>
                </a:ext>
              </a:extLst>
            </p:cNvPr>
            <p:cNvPicPr preferRelativeResize="0"/>
            <p:nvPr/>
          </p:nvPicPr>
          <p:blipFill rotWithShape="1">
            <a:blip r:embed="rId51">
              <a:alphaModFix/>
            </a:blip>
            <a:srcRect/>
            <a:stretch/>
          </p:blipFill>
          <p:spPr>
            <a:xfrm>
              <a:off x="7112840" y="79985"/>
              <a:ext cx="946238" cy="161157"/>
            </a:xfrm>
            <a:prstGeom prst="rect">
              <a:avLst/>
            </a:prstGeom>
            <a:noFill/>
            <a:ln>
              <a:noFill/>
            </a:ln>
          </p:spPr>
        </p:pic>
        <p:pic>
          <p:nvPicPr>
            <p:cNvPr id="71" name="Google Shape;322;p24" descr="Picture 144">
              <a:extLst>
                <a:ext uri="{FF2B5EF4-FFF2-40B4-BE49-F238E27FC236}">
                  <a16:creationId xmlns:a16="http://schemas.microsoft.com/office/drawing/2014/main" id="{645F4F12-EF1D-5571-2B9F-D6F93AB95EA2}"/>
                </a:ext>
              </a:extLst>
            </p:cNvPr>
            <p:cNvPicPr preferRelativeResize="0"/>
            <p:nvPr/>
          </p:nvPicPr>
          <p:blipFill rotWithShape="1">
            <a:blip r:embed="rId52">
              <a:alphaModFix/>
            </a:blip>
            <a:srcRect l="11198" t="8098" r="9858" b="48620"/>
            <a:stretch/>
          </p:blipFill>
          <p:spPr>
            <a:xfrm>
              <a:off x="4880452" y="37657"/>
              <a:ext cx="863074" cy="245814"/>
            </a:xfrm>
            <a:prstGeom prst="rect">
              <a:avLst/>
            </a:prstGeom>
            <a:noFill/>
            <a:ln>
              <a:noFill/>
            </a:ln>
          </p:spPr>
        </p:pic>
        <p:pic>
          <p:nvPicPr>
            <p:cNvPr id="72" name="Google Shape;323;p24" descr="Picture 150">
              <a:extLst>
                <a:ext uri="{FF2B5EF4-FFF2-40B4-BE49-F238E27FC236}">
                  <a16:creationId xmlns:a16="http://schemas.microsoft.com/office/drawing/2014/main" id="{893BA59D-6E82-F688-CAC6-E0D7B09DC157}"/>
                </a:ext>
              </a:extLst>
            </p:cNvPr>
            <p:cNvPicPr preferRelativeResize="0"/>
            <p:nvPr/>
          </p:nvPicPr>
          <p:blipFill rotWithShape="1">
            <a:blip r:embed="rId53">
              <a:alphaModFix/>
            </a:blip>
            <a:srcRect/>
            <a:stretch/>
          </p:blipFill>
          <p:spPr>
            <a:xfrm>
              <a:off x="2889648" y="104540"/>
              <a:ext cx="1003399" cy="112048"/>
            </a:xfrm>
            <a:prstGeom prst="rect">
              <a:avLst/>
            </a:prstGeom>
            <a:noFill/>
            <a:ln>
              <a:noFill/>
            </a:ln>
          </p:spPr>
        </p:pic>
        <p:pic>
          <p:nvPicPr>
            <p:cNvPr id="73" name="Google Shape;324;p24" descr="Picture 152">
              <a:extLst>
                <a:ext uri="{FF2B5EF4-FFF2-40B4-BE49-F238E27FC236}">
                  <a16:creationId xmlns:a16="http://schemas.microsoft.com/office/drawing/2014/main" id="{F5CFAFE8-72BF-6B63-444F-BD42DA542407}"/>
                </a:ext>
              </a:extLst>
            </p:cNvPr>
            <p:cNvPicPr preferRelativeResize="0"/>
            <p:nvPr/>
          </p:nvPicPr>
          <p:blipFill rotWithShape="1">
            <a:blip r:embed="rId54">
              <a:alphaModFix/>
            </a:blip>
            <a:srcRect l="31454" t="17484" r="30073" b="33222"/>
            <a:stretch/>
          </p:blipFill>
          <p:spPr>
            <a:xfrm>
              <a:off x="10346855" y="-1"/>
              <a:ext cx="501275" cy="321130"/>
            </a:xfrm>
            <a:prstGeom prst="rect">
              <a:avLst/>
            </a:prstGeom>
            <a:noFill/>
            <a:ln>
              <a:noFill/>
            </a:ln>
          </p:spPr>
        </p:pic>
        <p:pic>
          <p:nvPicPr>
            <p:cNvPr id="74" name="Google Shape;325;p24" descr="Picture 156">
              <a:extLst>
                <a:ext uri="{FF2B5EF4-FFF2-40B4-BE49-F238E27FC236}">
                  <a16:creationId xmlns:a16="http://schemas.microsoft.com/office/drawing/2014/main" id="{971F3E10-0374-13C7-2E1C-F9FDDC1E6131}"/>
                </a:ext>
              </a:extLst>
            </p:cNvPr>
            <p:cNvPicPr preferRelativeResize="0"/>
            <p:nvPr/>
          </p:nvPicPr>
          <p:blipFill rotWithShape="1">
            <a:blip r:embed="rId52">
              <a:alphaModFix/>
            </a:blip>
            <a:srcRect l="11198" t="62923" r="9858" b="7258"/>
            <a:stretch/>
          </p:blipFill>
          <p:spPr>
            <a:xfrm>
              <a:off x="5966454" y="69971"/>
              <a:ext cx="923458" cy="181186"/>
            </a:xfrm>
            <a:prstGeom prst="rect">
              <a:avLst/>
            </a:prstGeom>
            <a:noFill/>
            <a:ln>
              <a:noFill/>
            </a:ln>
          </p:spPr>
        </p:pic>
        <p:sp>
          <p:nvSpPr>
            <p:cNvPr id="75" name="Google Shape;326;p24">
              <a:extLst>
                <a:ext uri="{FF2B5EF4-FFF2-40B4-BE49-F238E27FC236}">
                  <a16:creationId xmlns:a16="http://schemas.microsoft.com/office/drawing/2014/main" id="{7EBB43F8-802A-4022-A5AE-D49333235360}"/>
                </a:ext>
              </a:extLst>
            </p:cNvPr>
            <p:cNvSpPr txBox="1"/>
            <p:nvPr/>
          </p:nvSpPr>
          <p:spPr>
            <a:xfrm>
              <a:off x="0" y="97064"/>
              <a:ext cx="1021739" cy="127001"/>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accent6"/>
                </a:buClr>
                <a:buSzPts val="900"/>
                <a:buFont typeface="Arial"/>
                <a:buNone/>
              </a:pPr>
              <a:r>
                <a:rPr lang="en-US" sz="900" b="0" i="0" u="none" strike="noStrike" cap="none">
                  <a:solidFill>
                    <a:schemeClr val="accent6"/>
                  </a:solidFill>
                  <a:latin typeface="Arial"/>
                  <a:ea typeface="Arial"/>
                  <a:cs typeface="Arial"/>
                  <a:sym typeface="Arial"/>
                </a:rPr>
                <a:t>ERNST TRUCKING</a:t>
              </a:r>
              <a:endParaRPr/>
            </a:p>
          </p:txBody>
        </p:sp>
        <p:sp>
          <p:nvSpPr>
            <p:cNvPr id="76" name="Google Shape;327;p24">
              <a:extLst>
                <a:ext uri="{FF2B5EF4-FFF2-40B4-BE49-F238E27FC236}">
                  <a16:creationId xmlns:a16="http://schemas.microsoft.com/office/drawing/2014/main" id="{5D63A955-8233-CB88-A66C-73918C0837D8}"/>
                </a:ext>
              </a:extLst>
            </p:cNvPr>
            <p:cNvSpPr txBox="1"/>
            <p:nvPr/>
          </p:nvSpPr>
          <p:spPr>
            <a:xfrm>
              <a:off x="1244667" y="97064"/>
              <a:ext cx="355818" cy="127001"/>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accent6"/>
                </a:buClr>
                <a:buSzPts val="900"/>
                <a:buFont typeface="Arial"/>
                <a:buNone/>
              </a:pPr>
              <a:r>
                <a:rPr lang="en-US" sz="900" b="0" i="0" u="none" strike="noStrike" cap="none">
                  <a:solidFill>
                    <a:schemeClr val="accent6"/>
                  </a:solidFill>
                  <a:latin typeface="Arial"/>
                  <a:ea typeface="Arial"/>
                  <a:cs typeface="Arial"/>
                  <a:sym typeface="Arial"/>
                </a:rPr>
                <a:t>HATAI</a:t>
              </a:r>
              <a:endParaRPr/>
            </a:p>
          </p:txBody>
        </p:sp>
        <p:pic>
          <p:nvPicPr>
            <p:cNvPr id="77" name="Google Shape;328;p24" descr="Picture 162">
              <a:extLst>
                <a:ext uri="{FF2B5EF4-FFF2-40B4-BE49-F238E27FC236}">
                  <a16:creationId xmlns:a16="http://schemas.microsoft.com/office/drawing/2014/main" id="{E1B0162C-759F-E659-472F-5BA3AF1F9AEC}"/>
                </a:ext>
              </a:extLst>
            </p:cNvPr>
            <p:cNvPicPr preferRelativeResize="0"/>
            <p:nvPr/>
          </p:nvPicPr>
          <p:blipFill rotWithShape="1">
            <a:blip r:embed="rId55">
              <a:alphaModFix/>
            </a:blip>
            <a:srcRect/>
            <a:stretch/>
          </p:blipFill>
          <p:spPr>
            <a:xfrm>
              <a:off x="9343709" y="85933"/>
              <a:ext cx="780223" cy="149261"/>
            </a:xfrm>
            <a:prstGeom prst="rect">
              <a:avLst/>
            </a:prstGeom>
            <a:noFill/>
            <a:ln>
              <a:noFill/>
            </a:ln>
          </p:spPr>
        </p:pic>
      </p:grpSp>
      <p:grpSp>
        <p:nvGrpSpPr>
          <p:cNvPr id="78" name="Google Shape;329;p24">
            <a:extLst>
              <a:ext uri="{FF2B5EF4-FFF2-40B4-BE49-F238E27FC236}">
                <a16:creationId xmlns:a16="http://schemas.microsoft.com/office/drawing/2014/main" id="{EBAB924A-48FE-31C6-11B6-8CB538BA3828}"/>
              </a:ext>
            </a:extLst>
          </p:cNvPr>
          <p:cNvGrpSpPr/>
          <p:nvPr/>
        </p:nvGrpSpPr>
        <p:grpSpPr>
          <a:xfrm>
            <a:off x="719555" y="5574798"/>
            <a:ext cx="10749716" cy="336878"/>
            <a:chOff x="-1" y="0"/>
            <a:chExt cx="10749714" cy="336876"/>
          </a:xfrm>
        </p:grpSpPr>
        <p:pic>
          <p:nvPicPr>
            <p:cNvPr id="79" name="Google Shape;330;p24" descr="Picture 165">
              <a:extLst>
                <a:ext uri="{FF2B5EF4-FFF2-40B4-BE49-F238E27FC236}">
                  <a16:creationId xmlns:a16="http://schemas.microsoft.com/office/drawing/2014/main" id="{9A49B716-8FD7-F129-CB9A-1D5C771A35E3}"/>
                </a:ext>
              </a:extLst>
            </p:cNvPr>
            <p:cNvPicPr preferRelativeResize="0"/>
            <p:nvPr/>
          </p:nvPicPr>
          <p:blipFill rotWithShape="1">
            <a:blip r:embed="rId56">
              <a:alphaModFix/>
            </a:blip>
            <a:srcRect/>
            <a:stretch/>
          </p:blipFill>
          <p:spPr>
            <a:xfrm>
              <a:off x="9605133" y="57466"/>
              <a:ext cx="549362" cy="221943"/>
            </a:xfrm>
            <a:prstGeom prst="rect">
              <a:avLst/>
            </a:prstGeom>
            <a:noFill/>
            <a:ln>
              <a:noFill/>
            </a:ln>
          </p:spPr>
        </p:pic>
        <p:pic>
          <p:nvPicPr>
            <p:cNvPr id="80" name="Google Shape;331;p24" descr="Picture 167">
              <a:extLst>
                <a:ext uri="{FF2B5EF4-FFF2-40B4-BE49-F238E27FC236}">
                  <a16:creationId xmlns:a16="http://schemas.microsoft.com/office/drawing/2014/main" id="{8ABF9DF0-3888-9091-E972-0FBB00F449AC}"/>
                </a:ext>
              </a:extLst>
            </p:cNvPr>
            <p:cNvPicPr preferRelativeResize="0"/>
            <p:nvPr/>
          </p:nvPicPr>
          <p:blipFill rotWithShape="1">
            <a:blip r:embed="rId57">
              <a:alphaModFix/>
            </a:blip>
            <a:srcRect t="21264" b="21873"/>
            <a:stretch/>
          </p:blipFill>
          <p:spPr>
            <a:xfrm>
              <a:off x="8816272" y="74015"/>
              <a:ext cx="531365" cy="188846"/>
            </a:xfrm>
            <a:prstGeom prst="rect">
              <a:avLst/>
            </a:prstGeom>
            <a:noFill/>
            <a:ln>
              <a:noFill/>
            </a:ln>
          </p:spPr>
        </p:pic>
        <p:pic>
          <p:nvPicPr>
            <p:cNvPr id="81" name="Google Shape;332;p24" descr="Graphic 169">
              <a:extLst>
                <a:ext uri="{FF2B5EF4-FFF2-40B4-BE49-F238E27FC236}">
                  <a16:creationId xmlns:a16="http://schemas.microsoft.com/office/drawing/2014/main" id="{5CE1A1A9-1C5B-3F5B-39CB-02671DA3B654}"/>
                </a:ext>
              </a:extLst>
            </p:cNvPr>
            <p:cNvPicPr preferRelativeResize="0"/>
            <p:nvPr/>
          </p:nvPicPr>
          <p:blipFill rotWithShape="1">
            <a:blip r:embed="rId58">
              <a:alphaModFix/>
            </a:blip>
            <a:srcRect/>
            <a:stretch/>
          </p:blipFill>
          <p:spPr>
            <a:xfrm>
              <a:off x="8235367" y="107182"/>
              <a:ext cx="323409" cy="122511"/>
            </a:xfrm>
            <a:prstGeom prst="rect">
              <a:avLst/>
            </a:prstGeom>
            <a:noFill/>
            <a:ln>
              <a:noFill/>
            </a:ln>
          </p:spPr>
        </p:pic>
        <p:pic>
          <p:nvPicPr>
            <p:cNvPr id="82" name="Google Shape;333;p24" descr="Picture 171">
              <a:extLst>
                <a:ext uri="{FF2B5EF4-FFF2-40B4-BE49-F238E27FC236}">
                  <a16:creationId xmlns:a16="http://schemas.microsoft.com/office/drawing/2014/main" id="{530C5BF3-6975-0480-FEB4-7DDAE302A2A4}"/>
                </a:ext>
              </a:extLst>
            </p:cNvPr>
            <p:cNvPicPr preferRelativeResize="0"/>
            <p:nvPr/>
          </p:nvPicPr>
          <p:blipFill rotWithShape="1">
            <a:blip r:embed="rId59">
              <a:alphaModFix/>
            </a:blip>
            <a:srcRect t="37900" b="37667"/>
            <a:stretch/>
          </p:blipFill>
          <p:spPr>
            <a:xfrm>
              <a:off x="7320492" y="123263"/>
              <a:ext cx="657379" cy="90351"/>
            </a:xfrm>
            <a:prstGeom prst="rect">
              <a:avLst/>
            </a:prstGeom>
            <a:noFill/>
            <a:ln>
              <a:noFill/>
            </a:ln>
          </p:spPr>
        </p:pic>
        <p:pic>
          <p:nvPicPr>
            <p:cNvPr id="83" name="Google Shape;334;p24" descr="Picture 173">
              <a:extLst>
                <a:ext uri="{FF2B5EF4-FFF2-40B4-BE49-F238E27FC236}">
                  <a16:creationId xmlns:a16="http://schemas.microsoft.com/office/drawing/2014/main" id="{4A2C6765-2DCB-703D-ACDC-45C87D61CFBE}"/>
                </a:ext>
              </a:extLst>
            </p:cNvPr>
            <p:cNvPicPr preferRelativeResize="0"/>
            <p:nvPr/>
          </p:nvPicPr>
          <p:blipFill rotWithShape="1">
            <a:blip r:embed="rId60">
              <a:alphaModFix/>
            </a:blip>
            <a:srcRect/>
            <a:stretch/>
          </p:blipFill>
          <p:spPr>
            <a:xfrm>
              <a:off x="6422636" y="80263"/>
              <a:ext cx="640360" cy="176350"/>
            </a:xfrm>
            <a:prstGeom prst="rect">
              <a:avLst/>
            </a:prstGeom>
            <a:noFill/>
            <a:ln>
              <a:noFill/>
            </a:ln>
          </p:spPr>
        </p:pic>
        <p:pic>
          <p:nvPicPr>
            <p:cNvPr id="84" name="Google Shape;335;p24" descr="Picture 175">
              <a:extLst>
                <a:ext uri="{FF2B5EF4-FFF2-40B4-BE49-F238E27FC236}">
                  <a16:creationId xmlns:a16="http://schemas.microsoft.com/office/drawing/2014/main" id="{1815B6F9-D159-26F4-6354-20E6B7677EF7}"/>
                </a:ext>
              </a:extLst>
            </p:cNvPr>
            <p:cNvPicPr preferRelativeResize="0"/>
            <p:nvPr/>
          </p:nvPicPr>
          <p:blipFill rotWithShape="1">
            <a:blip r:embed="rId61">
              <a:alphaModFix/>
            </a:blip>
            <a:srcRect t="42266" b="40699"/>
            <a:stretch/>
          </p:blipFill>
          <p:spPr>
            <a:xfrm>
              <a:off x="5180315" y="84552"/>
              <a:ext cx="984825" cy="167771"/>
            </a:xfrm>
            <a:prstGeom prst="rect">
              <a:avLst/>
            </a:prstGeom>
            <a:noFill/>
            <a:ln>
              <a:noFill/>
            </a:ln>
          </p:spPr>
        </p:pic>
        <p:pic>
          <p:nvPicPr>
            <p:cNvPr id="85" name="Google Shape;336;p24" descr="Picture 177">
              <a:extLst>
                <a:ext uri="{FF2B5EF4-FFF2-40B4-BE49-F238E27FC236}">
                  <a16:creationId xmlns:a16="http://schemas.microsoft.com/office/drawing/2014/main" id="{39D1CE15-E743-1722-DF11-8038E83686FA}"/>
                </a:ext>
              </a:extLst>
            </p:cNvPr>
            <p:cNvPicPr preferRelativeResize="0"/>
            <p:nvPr/>
          </p:nvPicPr>
          <p:blipFill rotWithShape="1">
            <a:blip r:embed="rId62">
              <a:alphaModFix/>
            </a:blip>
            <a:srcRect/>
            <a:stretch/>
          </p:blipFill>
          <p:spPr>
            <a:xfrm>
              <a:off x="3226540" y="109602"/>
              <a:ext cx="562006" cy="117671"/>
            </a:xfrm>
            <a:prstGeom prst="rect">
              <a:avLst/>
            </a:prstGeom>
            <a:noFill/>
            <a:ln>
              <a:noFill/>
            </a:ln>
          </p:spPr>
        </p:pic>
        <p:pic>
          <p:nvPicPr>
            <p:cNvPr id="86" name="Google Shape;337;p24" descr="Picture 179">
              <a:extLst>
                <a:ext uri="{FF2B5EF4-FFF2-40B4-BE49-F238E27FC236}">
                  <a16:creationId xmlns:a16="http://schemas.microsoft.com/office/drawing/2014/main" id="{94CC4110-3B6E-70A6-0D60-049204D7FDC6}"/>
                </a:ext>
              </a:extLst>
            </p:cNvPr>
            <p:cNvPicPr preferRelativeResize="0"/>
            <p:nvPr/>
          </p:nvPicPr>
          <p:blipFill rotWithShape="1">
            <a:blip r:embed="rId63">
              <a:alphaModFix/>
            </a:blip>
            <a:srcRect/>
            <a:stretch/>
          </p:blipFill>
          <p:spPr>
            <a:xfrm>
              <a:off x="10411992" y="0"/>
              <a:ext cx="337721" cy="336876"/>
            </a:xfrm>
            <a:prstGeom prst="rect">
              <a:avLst/>
            </a:prstGeom>
            <a:noFill/>
            <a:ln>
              <a:noFill/>
            </a:ln>
          </p:spPr>
        </p:pic>
        <p:pic>
          <p:nvPicPr>
            <p:cNvPr id="87" name="Google Shape;338;p24" descr="Graphic 181">
              <a:extLst>
                <a:ext uri="{FF2B5EF4-FFF2-40B4-BE49-F238E27FC236}">
                  <a16:creationId xmlns:a16="http://schemas.microsoft.com/office/drawing/2014/main" id="{B7B579B7-B69C-6829-59A7-31A95BE81723}"/>
                </a:ext>
              </a:extLst>
            </p:cNvPr>
            <p:cNvPicPr preferRelativeResize="0"/>
            <p:nvPr/>
          </p:nvPicPr>
          <p:blipFill rotWithShape="1">
            <a:blip r:embed="rId64">
              <a:alphaModFix/>
            </a:blip>
            <a:srcRect/>
            <a:stretch/>
          </p:blipFill>
          <p:spPr>
            <a:xfrm>
              <a:off x="2572148" y="100767"/>
              <a:ext cx="396896" cy="135342"/>
            </a:xfrm>
            <a:prstGeom prst="rect">
              <a:avLst/>
            </a:prstGeom>
            <a:noFill/>
            <a:ln>
              <a:noFill/>
            </a:ln>
          </p:spPr>
        </p:pic>
        <p:pic>
          <p:nvPicPr>
            <p:cNvPr id="88" name="Google Shape;339;p24" descr="Picture 183">
              <a:extLst>
                <a:ext uri="{FF2B5EF4-FFF2-40B4-BE49-F238E27FC236}">
                  <a16:creationId xmlns:a16="http://schemas.microsoft.com/office/drawing/2014/main" id="{5D7DBA12-798D-6D42-48A4-826EBDE87A62}"/>
                </a:ext>
              </a:extLst>
            </p:cNvPr>
            <p:cNvPicPr preferRelativeResize="0"/>
            <p:nvPr/>
          </p:nvPicPr>
          <p:blipFill rotWithShape="1">
            <a:blip r:embed="rId65">
              <a:alphaModFix/>
            </a:blip>
            <a:srcRect/>
            <a:stretch/>
          </p:blipFill>
          <p:spPr>
            <a:xfrm>
              <a:off x="4046042" y="61254"/>
              <a:ext cx="876777" cy="214368"/>
            </a:xfrm>
            <a:prstGeom prst="rect">
              <a:avLst/>
            </a:prstGeom>
            <a:noFill/>
            <a:ln>
              <a:noFill/>
            </a:ln>
          </p:spPr>
        </p:pic>
        <p:pic>
          <p:nvPicPr>
            <p:cNvPr id="89" name="Google Shape;340;p24" descr="Picture 185">
              <a:extLst>
                <a:ext uri="{FF2B5EF4-FFF2-40B4-BE49-F238E27FC236}">
                  <a16:creationId xmlns:a16="http://schemas.microsoft.com/office/drawing/2014/main" id="{2B3FF525-C630-501A-D411-B5BC15D129DD}"/>
                </a:ext>
              </a:extLst>
            </p:cNvPr>
            <p:cNvPicPr preferRelativeResize="0"/>
            <p:nvPr/>
          </p:nvPicPr>
          <p:blipFill rotWithShape="1">
            <a:blip r:embed="rId66">
              <a:alphaModFix/>
            </a:blip>
            <a:srcRect/>
            <a:stretch/>
          </p:blipFill>
          <p:spPr>
            <a:xfrm>
              <a:off x="1819931" y="49912"/>
              <a:ext cx="494721" cy="237053"/>
            </a:xfrm>
            <a:prstGeom prst="rect">
              <a:avLst/>
            </a:prstGeom>
            <a:noFill/>
            <a:ln>
              <a:noFill/>
            </a:ln>
          </p:spPr>
        </p:pic>
        <p:pic>
          <p:nvPicPr>
            <p:cNvPr id="90" name="Google Shape;341;p24" descr="Picture 189">
              <a:extLst>
                <a:ext uri="{FF2B5EF4-FFF2-40B4-BE49-F238E27FC236}">
                  <a16:creationId xmlns:a16="http://schemas.microsoft.com/office/drawing/2014/main" id="{E1E178D8-9745-395E-B15F-E521D63EBB27}"/>
                </a:ext>
              </a:extLst>
            </p:cNvPr>
            <p:cNvPicPr preferRelativeResize="0"/>
            <p:nvPr/>
          </p:nvPicPr>
          <p:blipFill rotWithShape="1">
            <a:blip r:embed="rId67">
              <a:alphaModFix/>
            </a:blip>
            <a:srcRect/>
            <a:stretch/>
          </p:blipFill>
          <p:spPr>
            <a:xfrm>
              <a:off x="-1" y="75349"/>
              <a:ext cx="641617" cy="186178"/>
            </a:xfrm>
            <a:prstGeom prst="rect">
              <a:avLst/>
            </a:prstGeom>
            <a:noFill/>
            <a:ln>
              <a:noFill/>
            </a:ln>
          </p:spPr>
        </p:pic>
        <p:pic>
          <p:nvPicPr>
            <p:cNvPr id="91" name="Google Shape;342;p24" descr="Picture 192">
              <a:extLst>
                <a:ext uri="{FF2B5EF4-FFF2-40B4-BE49-F238E27FC236}">
                  <a16:creationId xmlns:a16="http://schemas.microsoft.com/office/drawing/2014/main" id="{0A6DA1DD-A627-4947-513B-F2B3C5FA9D5D}"/>
                </a:ext>
              </a:extLst>
            </p:cNvPr>
            <p:cNvPicPr preferRelativeResize="0"/>
            <p:nvPr/>
          </p:nvPicPr>
          <p:blipFill rotWithShape="1">
            <a:blip r:embed="rId68">
              <a:alphaModFix/>
            </a:blip>
            <a:srcRect/>
            <a:stretch/>
          </p:blipFill>
          <p:spPr>
            <a:xfrm>
              <a:off x="899112" y="69333"/>
              <a:ext cx="663323" cy="198210"/>
            </a:xfrm>
            <a:prstGeom prst="rect">
              <a:avLst/>
            </a:prstGeom>
            <a:noFill/>
            <a:ln>
              <a:noFill/>
            </a:ln>
          </p:spPr>
        </p:pic>
      </p:grpSp>
      <p:pic>
        <p:nvPicPr>
          <p:cNvPr id="6" name="Picture 5">
            <a:extLst>
              <a:ext uri="{FF2B5EF4-FFF2-40B4-BE49-F238E27FC236}">
                <a16:creationId xmlns:a16="http://schemas.microsoft.com/office/drawing/2014/main" id="{B0F4C748-2769-DA71-99FE-149F29B132D4}"/>
              </a:ext>
            </a:extLst>
          </p:cNvPr>
          <p:cNvPicPr>
            <a:picLocks noChangeAspect="1"/>
          </p:cNvPicPr>
          <p:nvPr/>
        </p:nvPicPr>
        <p:blipFill>
          <a:blip r:embed="rId69">
            <a:extLst>
              <a:ext uri="{BEBA8EAE-BF5A-486C-A8C5-ECC9F3942E4B}">
                <a14:imgProps xmlns:a14="http://schemas.microsoft.com/office/drawing/2010/main">
                  <a14:imgLayer r:embed="rId70">
                    <a14:imgEffect>
                      <a14:brightnessContrast bright="100000"/>
                    </a14:imgEffect>
                  </a14:imgLayer>
                </a14:imgProps>
              </a:ext>
            </a:extLst>
          </a:blip>
          <a:stretch>
            <a:fillRect/>
          </a:stretch>
        </p:blipFill>
        <p:spPr>
          <a:xfrm>
            <a:off x="411478" y="6414954"/>
            <a:ext cx="817487" cy="279432"/>
          </a:xfrm>
          <a:prstGeom prst="rect">
            <a:avLst/>
          </a:prstGeom>
        </p:spPr>
      </p:pic>
    </p:spTree>
    <p:extLst>
      <p:ext uri="{BB962C8B-B14F-4D97-AF65-F5344CB8AC3E}">
        <p14:creationId xmlns:p14="http://schemas.microsoft.com/office/powerpoint/2010/main" val="1803830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uilding with doors and a parking lot&#10;&#10;Description automatically generated">
            <a:extLst>
              <a:ext uri="{FF2B5EF4-FFF2-40B4-BE49-F238E27FC236}">
                <a16:creationId xmlns:a16="http://schemas.microsoft.com/office/drawing/2014/main" id="{93767775-717F-48D6-C831-803CAD799EEA}"/>
              </a:ext>
            </a:extLst>
          </p:cNvPr>
          <p:cNvPicPr>
            <a:picLocks noChangeAspect="1"/>
          </p:cNvPicPr>
          <p:nvPr/>
        </p:nvPicPr>
        <p:blipFill>
          <a:blip r:embed="rId3" cstate="screen">
            <a:alphaModFix amt="12000"/>
            <a:extLst>
              <a:ext uri="{BEBA8EAE-BF5A-486C-A8C5-ECC9F3942E4B}">
                <a14:imgProps xmlns:a14="http://schemas.microsoft.com/office/drawing/2010/main">
                  <a14:imgLayer r:embed="rId4">
                    <a14:imgEffect>
                      <a14:saturation sat="0"/>
                    </a14:imgEffect>
                    <a14:imgEffect>
                      <a14:brightnessContrast bright="40000"/>
                    </a14:imgEffect>
                  </a14:imgLayer>
                </a14:imgProps>
              </a:ext>
              <a:ext uri="{28A0092B-C50C-407E-A947-70E740481C1C}">
                <a14:useLocalDpi xmlns:a14="http://schemas.microsoft.com/office/drawing/2010/main"/>
              </a:ext>
            </a:extLst>
          </a:blip>
          <a:srcRect/>
          <a:stretch/>
        </p:blipFill>
        <p:spPr>
          <a:xfrm>
            <a:off x="0" y="-1"/>
            <a:ext cx="12192000" cy="3513139"/>
          </a:xfrm>
          <a:prstGeom prst="rect">
            <a:avLst/>
          </a:prstGeom>
        </p:spPr>
      </p:pic>
      <p:sp>
        <p:nvSpPr>
          <p:cNvPr id="37" name="Rectangle 36">
            <a:extLst>
              <a:ext uri="{FF2B5EF4-FFF2-40B4-BE49-F238E27FC236}">
                <a16:creationId xmlns:a16="http://schemas.microsoft.com/office/drawing/2014/main" id="{05F880F3-4D16-10F9-0A3A-840CD9238330}"/>
              </a:ext>
            </a:extLst>
          </p:cNvPr>
          <p:cNvSpPr>
            <a:spLocks/>
          </p:cNvSpPr>
          <p:nvPr/>
        </p:nvSpPr>
        <p:spPr>
          <a:xfrm>
            <a:off x="401640" y="1406525"/>
            <a:ext cx="11369043" cy="4727575"/>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7154D555-236F-CC98-8984-EDBED37CCA07}"/>
              </a:ext>
            </a:extLst>
          </p:cNvPr>
          <p:cNvSpPr>
            <a:spLocks noGrp="1"/>
          </p:cNvSpPr>
          <p:nvPr>
            <p:ph type="title"/>
          </p:nvPr>
        </p:nvSpPr>
        <p:spPr>
          <a:xfrm>
            <a:off x="411479" y="404922"/>
            <a:ext cx="11369043" cy="447558"/>
          </a:xfrm>
        </p:spPr>
        <p:txBody>
          <a:bodyPr anchor="t" anchorCtr="0"/>
          <a:lstStyle/>
          <a:p>
            <a:r>
              <a:rPr lang="en-US"/>
              <a:t>INFILL 101: </a:t>
            </a:r>
            <a:br>
              <a:rPr lang="en-US"/>
            </a:br>
            <a:r>
              <a:rPr lang="en-US"/>
              <a:t>“EVERYTHING GOES THROUGH A WAREHOUSE”</a:t>
            </a:r>
          </a:p>
        </p:txBody>
      </p:sp>
      <p:sp>
        <p:nvSpPr>
          <p:cNvPr id="5" name="Rectangle 4">
            <a:extLst>
              <a:ext uri="{FF2B5EF4-FFF2-40B4-BE49-F238E27FC236}">
                <a16:creationId xmlns:a16="http://schemas.microsoft.com/office/drawing/2014/main" id="{838A7447-29DD-4AC5-32A4-7E3D399FC577}"/>
              </a:ext>
            </a:extLst>
          </p:cNvPr>
          <p:cNvSpPr>
            <a:spLocks/>
          </p:cNvSpPr>
          <p:nvPr/>
        </p:nvSpPr>
        <p:spPr>
          <a:xfrm>
            <a:off x="8331199" y="1406526"/>
            <a:ext cx="3459161" cy="4727574"/>
          </a:xfrm>
          <a:prstGeom prst="rect">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9" name="Group 38">
            <a:extLst>
              <a:ext uri="{FF2B5EF4-FFF2-40B4-BE49-F238E27FC236}">
                <a16:creationId xmlns:a16="http://schemas.microsoft.com/office/drawing/2014/main" id="{CC36BE00-C198-EB32-99A7-42F72BCDC362}"/>
              </a:ext>
            </a:extLst>
          </p:cNvPr>
          <p:cNvGrpSpPr/>
          <p:nvPr/>
        </p:nvGrpSpPr>
        <p:grpSpPr>
          <a:xfrm>
            <a:off x="8616607" y="1831936"/>
            <a:ext cx="2888344" cy="3876755"/>
            <a:chOff x="8616607" y="1648579"/>
            <a:chExt cx="2888344" cy="3876755"/>
          </a:xfrm>
        </p:grpSpPr>
        <p:sp>
          <p:nvSpPr>
            <p:cNvPr id="6" name="Footer Placeholder 2">
              <a:extLst>
                <a:ext uri="{FF2B5EF4-FFF2-40B4-BE49-F238E27FC236}">
                  <a16:creationId xmlns:a16="http://schemas.microsoft.com/office/drawing/2014/main" id="{CF7E59C4-ED48-0496-0A7E-E0E799EA0AAC}"/>
                </a:ext>
              </a:extLst>
            </p:cNvPr>
            <p:cNvSpPr txBox="1">
              <a:spLocks/>
            </p:cNvSpPr>
            <p:nvPr/>
          </p:nvSpPr>
          <p:spPr>
            <a:xfrm>
              <a:off x="8616607" y="2549108"/>
              <a:ext cx="2888344" cy="2624436"/>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1800"/>
                </a:spcBef>
                <a:buClr>
                  <a:schemeClr val="accent1"/>
                </a:buClr>
              </a:pPr>
              <a:r>
                <a:rPr lang="en-US" sz="2000">
                  <a:solidFill>
                    <a:schemeClr val="bg1"/>
                  </a:solidFill>
                </a:rPr>
                <a:t>Warehousing typically takes up 4% to 6% of a company’s overall logistics costs […] </a:t>
              </a:r>
            </a:p>
            <a:p>
              <a:pPr>
                <a:lnSpc>
                  <a:spcPct val="90000"/>
                </a:lnSpc>
                <a:spcBef>
                  <a:spcPts val="1800"/>
                </a:spcBef>
                <a:buClr>
                  <a:schemeClr val="accent1"/>
                </a:buClr>
              </a:pPr>
              <a:r>
                <a:rPr lang="en-US" sz="2000">
                  <a:solidFill>
                    <a:schemeClr val="bg1"/>
                  </a:solidFill>
                </a:rPr>
                <a:t>there’s very little an occupier can do to cut expenses for warehouses, when their business depends on them. </a:t>
              </a:r>
            </a:p>
            <a:p>
              <a:pPr algn="r">
                <a:lnSpc>
                  <a:spcPct val="90000"/>
                </a:lnSpc>
                <a:spcBef>
                  <a:spcPts val="1800"/>
                </a:spcBef>
                <a:buClr>
                  <a:schemeClr val="accent1"/>
                </a:buClr>
              </a:pPr>
              <a:r>
                <a:rPr lang="en-US" sz="1600" b="1">
                  <a:solidFill>
                    <a:schemeClr val="bg1"/>
                  </a:solidFill>
                </a:rPr>
                <a:t>- </a:t>
              </a:r>
              <a:r>
                <a:rPr lang="en-US" sz="1400" b="1">
                  <a:solidFill>
                    <a:schemeClr val="bg1"/>
                  </a:solidFill>
                </a:rPr>
                <a:t>The Wall Street Journal &amp; CBRE</a:t>
              </a:r>
              <a:endParaRPr lang="en-US" sz="1600" b="1">
                <a:solidFill>
                  <a:schemeClr val="bg1"/>
                </a:solidFill>
              </a:endParaRPr>
            </a:p>
          </p:txBody>
        </p:sp>
        <p:pic>
          <p:nvPicPr>
            <p:cNvPr id="14" name="Graphic 13">
              <a:extLst>
                <a:ext uri="{FF2B5EF4-FFF2-40B4-BE49-F238E27FC236}">
                  <a16:creationId xmlns:a16="http://schemas.microsoft.com/office/drawing/2014/main" id="{19441DD0-79E1-F8FE-F89E-FF0C7A2A774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616607" y="1648579"/>
              <a:ext cx="594459" cy="594459"/>
            </a:xfrm>
            <a:prstGeom prst="rect">
              <a:avLst/>
            </a:prstGeom>
          </p:spPr>
        </p:pic>
        <p:sp>
          <p:nvSpPr>
            <p:cNvPr id="15" name="Rectangle 14">
              <a:extLst>
                <a:ext uri="{FF2B5EF4-FFF2-40B4-BE49-F238E27FC236}">
                  <a16:creationId xmlns:a16="http://schemas.microsoft.com/office/drawing/2014/main" id="{BA908A24-C965-33FB-19C7-342412B0B276}"/>
                </a:ext>
              </a:extLst>
            </p:cNvPr>
            <p:cNvSpPr/>
            <p:nvPr/>
          </p:nvSpPr>
          <p:spPr>
            <a:xfrm>
              <a:off x="9443922" y="1922949"/>
              <a:ext cx="206102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46AC2C7-82EE-0CC4-D6F6-542B9A46BA48}"/>
                </a:ext>
              </a:extLst>
            </p:cNvPr>
            <p:cNvSpPr/>
            <p:nvPr/>
          </p:nvSpPr>
          <p:spPr>
            <a:xfrm>
              <a:off x="8616607" y="5479615"/>
              <a:ext cx="288834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grpSp>
        <p:nvGrpSpPr>
          <p:cNvPr id="13" name="Group 12">
            <a:extLst>
              <a:ext uri="{FF2B5EF4-FFF2-40B4-BE49-F238E27FC236}">
                <a16:creationId xmlns:a16="http://schemas.microsoft.com/office/drawing/2014/main" id="{192EF0E7-BD57-6914-05F6-24358BB1FC11}"/>
              </a:ext>
            </a:extLst>
          </p:cNvPr>
          <p:cNvGrpSpPr/>
          <p:nvPr/>
        </p:nvGrpSpPr>
        <p:grpSpPr>
          <a:xfrm>
            <a:off x="723820" y="1727651"/>
            <a:ext cx="7285200" cy="4085322"/>
            <a:chOff x="723820" y="1802836"/>
            <a:chExt cx="7285200" cy="4085322"/>
          </a:xfrm>
        </p:grpSpPr>
        <p:cxnSp>
          <p:nvCxnSpPr>
            <p:cNvPr id="20" name="Straight Connector 19">
              <a:extLst>
                <a:ext uri="{FF2B5EF4-FFF2-40B4-BE49-F238E27FC236}">
                  <a16:creationId xmlns:a16="http://schemas.microsoft.com/office/drawing/2014/main" id="{9838900E-C29D-597D-1CA3-DAB8E4B913F2}"/>
                </a:ext>
              </a:extLst>
            </p:cNvPr>
            <p:cNvCxnSpPr/>
            <p:nvPr/>
          </p:nvCxnSpPr>
          <p:spPr>
            <a:xfrm>
              <a:off x="723820" y="2829937"/>
              <a:ext cx="72851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EF4A683-7691-546C-4A36-9427854FC87F}"/>
                </a:ext>
              </a:extLst>
            </p:cNvPr>
            <p:cNvCxnSpPr/>
            <p:nvPr/>
          </p:nvCxnSpPr>
          <p:spPr>
            <a:xfrm>
              <a:off x="723820" y="4576363"/>
              <a:ext cx="728519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A2E06F7-EC7A-1365-FD52-1512493310F8}"/>
                </a:ext>
              </a:extLst>
            </p:cNvPr>
            <p:cNvGrpSpPr/>
            <p:nvPr/>
          </p:nvGrpSpPr>
          <p:grpSpPr>
            <a:xfrm>
              <a:off x="723821" y="1802836"/>
              <a:ext cx="7285199" cy="838691"/>
              <a:chOff x="723821" y="1802836"/>
              <a:chExt cx="7285199" cy="838691"/>
            </a:xfrm>
          </p:grpSpPr>
          <p:sp>
            <p:nvSpPr>
              <p:cNvPr id="7" name="Footer Placeholder 2">
                <a:extLst>
                  <a:ext uri="{FF2B5EF4-FFF2-40B4-BE49-F238E27FC236}">
                    <a16:creationId xmlns:a16="http://schemas.microsoft.com/office/drawing/2014/main" id="{B78CD506-1EA4-2880-6ACF-D3A18C6AF35D}"/>
                  </a:ext>
                </a:extLst>
              </p:cNvPr>
              <p:cNvSpPr txBox="1">
                <a:spLocks/>
              </p:cNvSpPr>
              <p:nvPr/>
            </p:nvSpPr>
            <p:spPr>
              <a:xfrm>
                <a:off x="1777554" y="1802836"/>
                <a:ext cx="6231466" cy="838691"/>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buClr>
                    <a:schemeClr val="accent1"/>
                  </a:buClr>
                </a:pPr>
                <a:r>
                  <a:rPr lang="en-US" sz="2000" b="1">
                    <a:solidFill>
                      <a:schemeClr val="accent1"/>
                    </a:solidFill>
                  </a:rPr>
                  <a:t>Infill is Critical Last-Mile Infrastructure</a:t>
                </a:r>
              </a:p>
              <a:p>
                <a:pPr>
                  <a:spcBef>
                    <a:spcPts val="300"/>
                  </a:spcBef>
                  <a:buClr>
                    <a:schemeClr val="accent1"/>
                  </a:buClr>
                </a:pPr>
                <a:r>
                  <a:rPr lang="en-US" sz="1600" b="1">
                    <a:solidFill>
                      <a:schemeClr val="accent6"/>
                    </a:solidFill>
                  </a:rPr>
                  <a:t>Infill warehouses and distribution centers </a:t>
                </a:r>
                <a:r>
                  <a:rPr lang="en-US" sz="1600">
                    <a:solidFill>
                      <a:schemeClr val="accent6"/>
                    </a:solidFill>
                  </a:rPr>
                  <a:t>sit close to dense urban centers — making same-day and next-day delivery possible.</a:t>
                </a:r>
              </a:p>
            </p:txBody>
          </p:sp>
          <p:grpSp>
            <p:nvGrpSpPr>
              <p:cNvPr id="8" name="Group 7">
                <a:extLst>
                  <a:ext uri="{FF2B5EF4-FFF2-40B4-BE49-F238E27FC236}">
                    <a16:creationId xmlns:a16="http://schemas.microsoft.com/office/drawing/2014/main" id="{867F17A7-8E23-C7FF-B66F-B35A5D26871D}"/>
                  </a:ext>
                </a:extLst>
              </p:cNvPr>
              <p:cNvGrpSpPr/>
              <p:nvPr/>
            </p:nvGrpSpPr>
            <p:grpSpPr>
              <a:xfrm>
                <a:off x="723821" y="1833100"/>
                <a:ext cx="778163" cy="778163"/>
                <a:chOff x="723821" y="1770166"/>
                <a:chExt cx="778163" cy="778163"/>
              </a:xfrm>
            </p:grpSpPr>
            <p:sp>
              <p:nvSpPr>
                <p:cNvPr id="9" name="Oval 8">
                  <a:extLst>
                    <a:ext uri="{FF2B5EF4-FFF2-40B4-BE49-F238E27FC236}">
                      <a16:creationId xmlns:a16="http://schemas.microsoft.com/office/drawing/2014/main" id="{7492D9D5-8270-74F6-080D-BD0842F1EFBF}"/>
                    </a:ext>
                  </a:extLst>
                </p:cNvPr>
                <p:cNvSpPr/>
                <p:nvPr/>
              </p:nvSpPr>
              <p:spPr>
                <a:xfrm>
                  <a:off x="723821" y="1770166"/>
                  <a:ext cx="778163" cy="778163"/>
                </a:xfrm>
                <a:prstGeom prst="ellipse">
                  <a:avLst/>
                </a:prstGeom>
                <a:solidFill>
                  <a:schemeClr val="accent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0C2AF5AA-6E2F-F4D9-B47E-5D2E78A0C4A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89611" y="1925999"/>
                  <a:ext cx="446582" cy="446582"/>
                </a:xfrm>
                <a:prstGeom prst="rect">
                  <a:avLst/>
                </a:prstGeom>
              </p:spPr>
            </p:pic>
          </p:grpSp>
        </p:grpSp>
        <p:grpSp>
          <p:nvGrpSpPr>
            <p:cNvPr id="10" name="Group 9">
              <a:extLst>
                <a:ext uri="{FF2B5EF4-FFF2-40B4-BE49-F238E27FC236}">
                  <a16:creationId xmlns:a16="http://schemas.microsoft.com/office/drawing/2014/main" id="{71ED9A1F-D117-158F-4E25-8AED8C3359FF}"/>
                </a:ext>
              </a:extLst>
            </p:cNvPr>
            <p:cNvGrpSpPr/>
            <p:nvPr/>
          </p:nvGrpSpPr>
          <p:grpSpPr>
            <a:xfrm>
              <a:off x="723821" y="3018347"/>
              <a:ext cx="7285199" cy="1369606"/>
              <a:chOff x="723821" y="2959499"/>
              <a:chExt cx="7285199" cy="1369606"/>
            </a:xfrm>
          </p:grpSpPr>
          <p:sp>
            <p:nvSpPr>
              <p:cNvPr id="17" name="Footer Placeholder 2">
                <a:extLst>
                  <a:ext uri="{FF2B5EF4-FFF2-40B4-BE49-F238E27FC236}">
                    <a16:creationId xmlns:a16="http://schemas.microsoft.com/office/drawing/2014/main" id="{67E247F6-B8AD-8A29-7E44-5E9032B9CEFD}"/>
                  </a:ext>
                </a:extLst>
              </p:cNvPr>
              <p:cNvSpPr txBox="1">
                <a:spLocks/>
              </p:cNvSpPr>
              <p:nvPr/>
            </p:nvSpPr>
            <p:spPr>
              <a:xfrm>
                <a:off x="1777554" y="2959499"/>
                <a:ext cx="6231466" cy="1369606"/>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buClr>
                    <a:schemeClr val="accent1"/>
                  </a:buClr>
                </a:pPr>
                <a:r>
                  <a:rPr lang="en-US" sz="2000" b="1">
                    <a:solidFill>
                      <a:schemeClr val="accent1"/>
                    </a:solidFill>
                  </a:rPr>
                  <a:t>Structurally Supply-Constrained</a:t>
                </a:r>
              </a:p>
              <a:p>
                <a:pPr marL="182880" indent="-182880">
                  <a:spcBef>
                    <a:spcPts val="300"/>
                  </a:spcBef>
                  <a:buClr>
                    <a:schemeClr val="accent1"/>
                  </a:buClr>
                  <a:buFont typeface="Arial" panose="020B0604020202020204" pitchFamily="34" charset="0"/>
                  <a:buChar char="•"/>
                </a:pPr>
                <a:r>
                  <a:rPr lang="en-US" sz="1600">
                    <a:solidFill>
                      <a:schemeClr val="accent6"/>
                    </a:solidFill>
                  </a:rPr>
                  <a:t>Municipalities discourage new infill development due to zoning, </a:t>
                </a:r>
                <a:br>
                  <a:rPr lang="en-US" sz="1600">
                    <a:solidFill>
                      <a:schemeClr val="accent6"/>
                    </a:solidFill>
                  </a:rPr>
                </a:br>
                <a:r>
                  <a:rPr lang="en-US" sz="1600">
                    <a:solidFill>
                      <a:schemeClr val="accent6"/>
                    </a:solidFill>
                  </a:rPr>
                  <a:t>regulation, and aesthetic concerns. </a:t>
                </a:r>
              </a:p>
              <a:p>
                <a:pPr marL="182880" indent="-182880">
                  <a:spcBef>
                    <a:spcPts val="300"/>
                  </a:spcBef>
                  <a:buClr>
                    <a:schemeClr val="accent1"/>
                  </a:buClr>
                  <a:buFont typeface="Arial" panose="020B0604020202020204" pitchFamily="34" charset="0"/>
                  <a:buChar char="•"/>
                </a:pPr>
                <a:r>
                  <a:rPr lang="en-US" sz="1600">
                    <a:solidFill>
                      <a:schemeClr val="accent6"/>
                    </a:solidFill>
                  </a:rPr>
                  <a:t>Land is scarce, construction is expensive &amp; new supply is </a:t>
                </a:r>
                <a:br>
                  <a:rPr lang="en-US" sz="1600">
                    <a:solidFill>
                      <a:schemeClr val="accent6"/>
                    </a:solidFill>
                  </a:rPr>
                </a:br>
                <a:r>
                  <a:rPr lang="en-US" sz="1600">
                    <a:solidFill>
                      <a:schemeClr val="accent6"/>
                    </a:solidFill>
                  </a:rPr>
                  <a:t>greatly constrained.</a:t>
                </a:r>
              </a:p>
            </p:txBody>
          </p:sp>
          <p:grpSp>
            <p:nvGrpSpPr>
              <p:cNvPr id="4" name="Group 3">
                <a:extLst>
                  <a:ext uri="{FF2B5EF4-FFF2-40B4-BE49-F238E27FC236}">
                    <a16:creationId xmlns:a16="http://schemas.microsoft.com/office/drawing/2014/main" id="{900EDCDB-64CC-ACEC-C070-56BB398F69B6}"/>
                  </a:ext>
                </a:extLst>
              </p:cNvPr>
              <p:cNvGrpSpPr/>
              <p:nvPr/>
            </p:nvGrpSpPr>
            <p:grpSpPr>
              <a:xfrm>
                <a:off x="723821" y="3011658"/>
                <a:ext cx="778163" cy="778163"/>
                <a:chOff x="723821" y="2959499"/>
                <a:chExt cx="778163" cy="778163"/>
              </a:xfrm>
            </p:grpSpPr>
            <p:sp>
              <p:nvSpPr>
                <p:cNvPr id="24" name="Oval 23">
                  <a:extLst>
                    <a:ext uri="{FF2B5EF4-FFF2-40B4-BE49-F238E27FC236}">
                      <a16:creationId xmlns:a16="http://schemas.microsoft.com/office/drawing/2014/main" id="{207239F3-2C1F-A50B-80CE-73EB0F6B081F}"/>
                    </a:ext>
                  </a:extLst>
                </p:cNvPr>
                <p:cNvSpPr/>
                <p:nvPr/>
              </p:nvSpPr>
              <p:spPr>
                <a:xfrm>
                  <a:off x="723821" y="2959499"/>
                  <a:ext cx="778163" cy="778163"/>
                </a:xfrm>
                <a:prstGeom prst="ellipse">
                  <a:avLst/>
                </a:prstGeom>
                <a:solidFill>
                  <a:schemeClr val="accent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7FE38FE9-0A49-B883-59B7-CD560CD959C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53258" y="3088936"/>
                  <a:ext cx="519288" cy="519288"/>
                </a:xfrm>
                <a:prstGeom prst="rect">
                  <a:avLst/>
                </a:prstGeom>
              </p:spPr>
            </p:pic>
          </p:grpSp>
        </p:grpSp>
        <p:grpSp>
          <p:nvGrpSpPr>
            <p:cNvPr id="11" name="Group 10">
              <a:extLst>
                <a:ext uri="{FF2B5EF4-FFF2-40B4-BE49-F238E27FC236}">
                  <a16:creationId xmlns:a16="http://schemas.microsoft.com/office/drawing/2014/main" id="{B2192256-3F1A-0295-A8E4-502D2F7A7752}"/>
                </a:ext>
              </a:extLst>
            </p:cNvPr>
            <p:cNvGrpSpPr/>
            <p:nvPr/>
          </p:nvGrpSpPr>
          <p:grpSpPr>
            <a:xfrm>
              <a:off x="723821" y="4764774"/>
              <a:ext cx="7285199" cy="1123384"/>
              <a:chOff x="723821" y="4764774"/>
              <a:chExt cx="7285199" cy="1123384"/>
            </a:xfrm>
          </p:grpSpPr>
          <p:sp>
            <p:nvSpPr>
              <p:cNvPr id="18" name="Footer Placeholder 2">
                <a:extLst>
                  <a:ext uri="{FF2B5EF4-FFF2-40B4-BE49-F238E27FC236}">
                    <a16:creationId xmlns:a16="http://schemas.microsoft.com/office/drawing/2014/main" id="{BF89319E-787D-EE05-F6E2-0B703B4ECE1C}"/>
                  </a:ext>
                </a:extLst>
              </p:cNvPr>
              <p:cNvSpPr txBox="1">
                <a:spLocks/>
              </p:cNvSpPr>
              <p:nvPr/>
            </p:nvSpPr>
            <p:spPr>
              <a:xfrm>
                <a:off x="1777554" y="4764774"/>
                <a:ext cx="6231466" cy="1123384"/>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buClr>
                    <a:schemeClr val="accent1"/>
                  </a:buClr>
                </a:pPr>
                <a:r>
                  <a:rPr lang="en-US" sz="2000" b="1">
                    <a:solidFill>
                      <a:schemeClr val="accent1"/>
                    </a:solidFill>
                  </a:rPr>
                  <a:t>The Location is the Product; Resilient, Sticky Cash Flow</a:t>
                </a:r>
              </a:p>
              <a:p>
                <a:pPr marL="182880" indent="-182880">
                  <a:spcBef>
                    <a:spcPts val="300"/>
                  </a:spcBef>
                  <a:buClr>
                    <a:schemeClr val="accent1"/>
                  </a:buClr>
                  <a:buFont typeface="Arial" panose="020B0604020202020204" pitchFamily="34" charset="0"/>
                  <a:buChar char="•"/>
                </a:pPr>
                <a:r>
                  <a:rPr lang="en-US" sz="1600">
                    <a:solidFill>
                      <a:schemeClr val="accent6"/>
                    </a:solidFill>
                  </a:rPr>
                  <a:t>Tenants need infill for last-mile last mile deliveries and will invest in </a:t>
                </a:r>
                <a:br>
                  <a:rPr lang="en-US" sz="1600">
                    <a:solidFill>
                      <a:schemeClr val="accent6"/>
                    </a:solidFill>
                  </a:rPr>
                </a:br>
                <a:r>
                  <a:rPr lang="en-US" sz="1600">
                    <a:solidFill>
                      <a:schemeClr val="accent6"/>
                    </a:solidFill>
                  </a:rPr>
                  <a:t>space-specific racking, fit-out &amp; operations. Moving is expensive. </a:t>
                </a:r>
              </a:p>
              <a:p>
                <a:pPr marL="182880" indent="-182880">
                  <a:spcBef>
                    <a:spcPts val="300"/>
                  </a:spcBef>
                  <a:buClr>
                    <a:schemeClr val="accent1"/>
                  </a:buClr>
                  <a:buFont typeface="Arial" panose="020B0604020202020204" pitchFamily="34" charset="0"/>
                  <a:buChar char="•"/>
                </a:pPr>
                <a:r>
                  <a:rPr lang="en-US" sz="1600">
                    <a:solidFill>
                      <a:schemeClr val="accent6"/>
                    </a:solidFill>
                  </a:rPr>
                  <a:t>Infill markets have tight vacancy rates which make options limited.</a:t>
                </a:r>
              </a:p>
            </p:txBody>
          </p:sp>
          <p:grpSp>
            <p:nvGrpSpPr>
              <p:cNvPr id="3" name="Group 2">
                <a:extLst>
                  <a:ext uri="{FF2B5EF4-FFF2-40B4-BE49-F238E27FC236}">
                    <a16:creationId xmlns:a16="http://schemas.microsoft.com/office/drawing/2014/main" id="{38F95519-132B-1B52-452C-E3E5F3F5DFF9}"/>
                  </a:ext>
                </a:extLst>
              </p:cNvPr>
              <p:cNvGrpSpPr/>
              <p:nvPr/>
            </p:nvGrpSpPr>
            <p:grpSpPr>
              <a:xfrm>
                <a:off x="723821" y="4812615"/>
                <a:ext cx="778163" cy="778163"/>
                <a:chOff x="723821" y="4647076"/>
                <a:chExt cx="778163" cy="778163"/>
              </a:xfrm>
            </p:grpSpPr>
            <p:sp>
              <p:nvSpPr>
                <p:cNvPr id="27" name="Oval 26">
                  <a:extLst>
                    <a:ext uri="{FF2B5EF4-FFF2-40B4-BE49-F238E27FC236}">
                      <a16:creationId xmlns:a16="http://schemas.microsoft.com/office/drawing/2014/main" id="{E2CF2D55-F654-0899-7C75-D355BC4610DB}"/>
                    </a:ext>
                  </a:extLst>
                </p:cNvPr>
                <p:cNvSpPr/>
                <p:nvPr/>
              </p:nvSpPr>
              <p:spPr>
                <a:xfrm>
                  <a:off x="723821" y="4647076"/>
                  <a:ext cx="778163" cy="778163"/>
                </a:xfrm>
                <a:prstGeom prst="ellipse">
                  <a:avLst/>
                </a:prstGeom>
                <a:solidFill>
                  <a:schemeClr val="accent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50EC5094-3F5E-8EDA-90E3-31FBC1C7713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46555" y="4744410"/>
                  <a:ext cx="513644" cy="513644"/>
                </a:xfrm>
                <a:prstGeom prst="rect">
                  <a:avLst/>
                </a:prstGeom>
              </p:spPr>
            </p:pic>
          </p:grpSp>
        </p:grpSp>
      </p:grpSp>
    </p:spTree>
    <p:extLst>
      <p:ext uri="{BB962C8B-B14F-4D97-AF65-F5344CB8AC3E}">
        <p14:creationId xmlns:p14="http://schemas.microsoft.com/office/powerpoint/2010/main" val="3336716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928A3A53-6B64-0EB8-8AD9-D39B59E97F68}"/>
              </a:ext>
            </a:extLst>
          </p:cNvPr>
          <p:cNvPicPr>
            <a:picLocks noChangeAspect="1" noChangeArrowheads="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t="59666" b="31712"/>
          <a:stretch>
            <a:fillRect/>
          </a:stretch>
        </p:blipFill>
        <p:spPr bwMode="auto">
          <a:xfrm>
            <a:off x="0" y="5069315"/>
            <a:ext cx="12192000" cy="70078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6E972AA-577F-8F65-D387-128F1A292584}"/>
              </a:ext>
            </a:extLst>
          </p:cNvPr>
          <p:cNvSpPr/>
          <p:nvPr/>
        </p:nvSpPr>
        <p:spPr>
          <a:xfrm>
            <a:off x="-1" y="5069315"/>
            <a:ext cx="12192001" cy="700785"/>
          </a:xfrm>
          <a:prstGeom prst="rect">
            <a:avLst/>
          </a:prstGeom>
          <a:gradFill>
            <a:gsLst>
              <a:gs pos="100000">
                <a:srgbClr val="000514">
                  <a:alpha val="95000"/>
                </a:srgbClr>
              </a:gs>
              <a:gs pos="54000">
                <a:srgbClr val="00102F">
                  <a:alpha val="87000"/>
                </a:srgbClr>
              </a:gs>
              <a:gs pos="0">
                <a:schemeClr val="accent1">
                  <a:alpha val="83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202C09-098F-34A6-489A-A5DDFF12EF9D}"/>
              </a:ext>
            </a:extLst>
          </p:cNvPr>
          <p:cNvSpPr>
            <a:spLocks noGrp="1"/>
          </p:cNvSpPr>
          <p:nvPr>
            <p:ph type="title"/>
          </p:nvPr>
        </p:nvSpPr>
        <p:spPr>
          <a:xfrm>
            <a:off x="411478" y="401016"/>
            <a:ext cx="11369047" cy="890757"/>
          </a:xfrm>
        </p:spPr>
        <p:txBody>
          <a:bodyPr anchor="t" anchorCtr="0"/>
          <a:lstStyle/>
          <a:p>
            <a:r>
              <a:rPr lang="en-US"/>
              <a:t>WHY INDUSTRIAL, WHY NOW: </a:t>
            </a:r>
            <a:br>
              <a:rPr lang="en-US"/>
            </a:br>
            <a:r>
              <a:rPr lang="en-US"/>
              <a:t>A SUPPLY CLIFF MEETS STRUCTURAL DEMAND</a:t>
            </a:r>
          </a:p>
        </p:txBody>
      </p:sp>
      <p:sp>
        <p:nvSpPr>
          <p:cNvPr id="4" name="Text Placeholder 3">
            <a:extLst>
              <a:ext uri="{FF2B5EF4-FFF2-40B4-BE49-F238E27FC236}">
                <a16:creationId xmlns:a16="http://schemas.microsoft.com/office/drawing/2014/main" id="{C42266B1-2E33-FC8B-8D75-2F84CD1F31B5}"/>
              </a:ext>
            </a:extLst>
          </p:cNvPr>
          <p:cNvSpPr>
            <a:spLocks noGrp="1"/>
          </p:cNvSpPr>
          <p:nvPr>
            <p:ph type="body" sz="quarter" idx="11"/>
          </p:nvPr>
        </p:nvSpPr>
        <p:spPr>
          <a:xfrm>
            <a:off x="411478" y="161265"/>
            <a:ext cx="11369047" cy="153888"/>
          </a:xfrm>
        </p:spPr>
        <p:txBody>
          <a:bodyPr/>
          <a:lstStyle/>
          <a:p>
            <a:r>
              <a:rPr lang="en-US" sz="1100" b="1" spc="100"/>
              <a:t>MARKET OPPORTUNITY</a:t>
            </a:r>
          </a:p>
        </p:txBody>
      </p:sp>
      <p:sp>
        <p:nvSpPr>
          <p:cNvPr id="15" name="Footer Placeholder 14">
            <a:extLst>
              <a:ext uri="{FF2B5EF4-FFF2-40B4-BE49-F238E27FC236}">
                <a16:creationId xmlns:a16="http://schemas.microsoft.com/office/drawing/2014/main" id="{5DFBEC7C-3D97-CA9B-B4B9-9C10F459ED2C}"/>
              </a:ext>
            </a:extLst>
          </p:cNvPr>
          <p:cNvSpPr>
            <a:spLocks noGrp="1"/>
          </p:cNvSpPr>
          <p:nvPr>
            <p:ph type="ftr" sz="quarter" idx="12"/>
          </p:nvPr>
        </p:nvSpPr>
        <p:spPr/>
        <p:txBody>
          <a:bodyPr/>
          <a:lstStyle/>
          <a:p>
            <a:r>
              <a:rPr lang="en-US"/>
              <a:t>Source: Green Street Industrial Annual Sector Outlook, Jan 2026.</a:t>
            </a:r>
          </a:p>
        </p:txBody>
      </p:sp>
      <p:cxnSp>
        <p:nvCxnSpPr>
          <p:cNvPr id="12" name="Straight Connector 11">
            <a:extLst>
              <a:ext uri="{FF2B5EF4-FFF2-40B4-BE49-F238E27FC236}">
                <a16:creationId xmlns:a16="http://schemas.microsoft.com/office/drawing/2014/main" id="{61868257-72FE-C241-6390-71A80BDE1547}"/>
              </a:ext>
            </a:extLst>
          </p:cNvPr>
          <p:cNvCxnSpPr>
            <a:cxnSpLocks/>
          </p:cNvCxnSpPr>
          <p:nvPr/>
        </p:nvCxnSpPr>
        <p:spPr>
          <a:xfrm>
            <a:off x="411795" y="2526803"/>
            <a:ext cx="566929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9502BA-62CE-51BF-8BBF-7C9FB5227546}"/>
              </a:ext>
            </a:extLst>
          </p:cNvPr>
          <p:cNvCxnSpPr>
            <a:cxnSpLocks/>
          </p:cNvCxnSpPr>
          <p:nvPr/>
        </p:nvCxnSpPr>
        <p:spPr>
          <a:xfrm>
            <a:off x="411795" y="3884782"/>
            <a:ext cx="566929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FE41A564-BF2A-88CD-C2A7-9D54196E07F4}"/>
              </a:ext>
            </a:extLst>
          </p:cNvPr>
          <p:cNvSpPr txBox="1">
            <a:spLocks/>
          </p:cNvSpPr>
          <p:nvPr/>
        </p:nvSpPr>
        <p:spPr>
          <a:xfrm>
            <a:off x="2032000" y="2839346"/>
            <a:ext cx="4049084" cy="732893"/>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300"/>
              </a:spcBef>
              <a:buClr>
                <a:schemeClr val="accent1"/>
              </a:buClr>
            </a:pPr>
            <a:r>
              <a:rPr lang="en-US" b="1">
                <a:solidFill>
                  <a:schemeClr val="accent1"/>
                </a:solidFill>
              </a:rPr>
              <a:t>Of total industrial stock projected </a:t>
            </a:r>
            <a:br>
              <a:rPr lang="en-US" b="1">
                <a:solidFill>
                  <a:schemeClr val="accent1"/>
                </a:solidFill>
              </a:rPr>
            </a:br>
            <a:r>
              <a:rPr lang="en-US" b="1">
                <a:solidFill>
                  <a:schemeClr val="accent1"/>
                </a:solidFill>
              </a:rPr>
              <a:t>to be delivered in 2026.</a:t>
            </a:r>
          </a:p>
          <a:p>
            <a:pPr>
              <a:lnSpc>
                <a:spcPct val="90000"/>
              </a:lnSpc>
              <a:spcBef>
                <a:spcPts val="300"/>
              </a:spcBef>
              <a:buClr>
                <a:schemeClr val="accent1"/>
              </a:buClr>
            </a:pPr>
            <a:r>
              <a:rPr lang="en-US" sz="1400">
                <a:solidFill>
                  <a:schemeClr val="accent6"/>
                </a:solidFill>
              </a:rPr>
              <a:t>Less than half the long-term average.</a:t>
            </a:r>
          </a:p>
        </p:txBody>
      </p:sp>
      <p:sp>
        <p:nvSpPr>
          <p:cNvPr id="24" name="Footer Placeholder 2">
            <a:extLst>
              <a:ext uri="{FF2B5EF4-FFF2-40B4-BE49-F238E27FC236}">
                <a16:creationId xmlns:a16="http://schemas.microsoft.com/office/drawing/2014/main" id="{333FBBF4-7DFB-91FE-5849-C6019E98A7F1}"/>
              </a:ext>
            </a:extLst>
          </p:cNvPr>
          <p:cNvSpPr txBox="1">
            <a:spLocks/>
          </p:cNvSpPr>
          <p:nvPr/>
        </p:nvSpPr>
        <p:spPr>
          <a:xfrm>
            <a:off x="401638" y="2839346"/>
            <a:ext cx="1333245" cy="559449"/>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90000"/>
              </a:lnSpc>
              <a:spcBef>
                <a:spcPts val="300"/>
              </a:spcBef>
              <a:buClr>
                <a:schemeClr val="accent1"/>
              </a:buClr>
            </a:pPr>
            <a:r>
              <a:rPr lang="en-US" sz="4000" b="1">
                <a:solidFill>
                  <a:schemeClr val="accent1"/>
                </a:solidFill>
              </a:rPr>
              <a:t>~1%</a:t>
            </a:r>
          </a:p>
        </p:txBody>
      </p:sp>
      <p:sp>
        <p:nvSpPr>
          <p:cNvPr id="8" name="Footer Placeholder 2">
            <a:extLst>
              <a:ext uri="{FF2B5EF4-FFF2-40B4-BE49-F238E27FC236}">
                <a16:creationId xmlns:a16="http://schemas.microsoft.com/office/drawing/2014/main" id="{E4954618-7345-833F-EE00-F8ACF60ABE63}"/>
              </a:ext>
            </a:extLst>
          </p:cNvPr>
          <p:cNvSpPr txBox="1">
            <a:spLocks/>
          </p:cNvSpPr>
          <p:nvPr/>
        </p:nvSpPr>
        <p:spPr>
          <a:xfrm>
            <a:off x="2032000" y="1692738"/>
            <a:ext cx="4049084" cy="483594"/>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300"/>
              </a:spcBef>
              <a:buClr>
                <a:schemeClr val="accent1"/>
              </a:buClr>
            </a:pPr>
            <a:r>
              <a:rPr lang="en-US" b="1">
                <a:solidFill>
                  <a:schemeClr val="accent1"/>
                </a:solidFill>
              </a:rPr>
              <a:t>Supply deliveries vs. 2023 peak.</a:t>
            </a:r>
          </a:p>
          <a:p>
            <a:pPr>
              <a:lnSpc>
                <a:spcPct val="90000"/>
              </a:lnSpc>
              <a:spcBef>
                <a:spcPts val="300"/>
              </a:spcBef>
              <a:buClr>
                <a:schemeClr val="accent1"/>
              </a:buClr>
            </a:pPr>
            <a:r>
              <a:rPr lang="en-US" sz="1400">
                <a:solidFill>
                  <a:schemeClr val="accent6"/>
                </a:solidFill>
              </a:rPr>
              <a:t>Development starts remain near post-pandemic lows.</a:t>
            </a:r>
          </a:p>
        </p:txBody>
      </p:sp>
      <p:sp>
        <p:nvSpPr>
          <p:cNvPr id="25" name="Footer Placeholder 2">
            <a:extLst>
              <a:ext uri="{FF2B5EF4-FFF2-40B4-BE49-F238E27FC236}">
                <a16:creationId xmlns:a16="http://schemas.microsoft.com/office/drawing/2014/main" id="{25F875C4-CF20-4A57-BA16-CA07A37D4BDF}"/>
              </a:ext>
            </a:extLst>
          </p:cNvPr>
          <p:cNvSpPr txBox="1">
            <a:spLocks/>
          </p:cNvSpPr>
          <p:nvPr/>
        </p:nvSpPr>
        <p:spPr>
          <a:xfrm>
            <a:off x="401638" y="1654811"/>
            <a:ext cx="1333245" cy="559449"/>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90000"/>
              </a:lnSpc>
              <a:spcBef>
                <a:spcPts val="300"/>
              </a:spcBef>
              <a:buClr>
                <a:schemeClr val="accent1"/>
              </a:buClr>
            </a:pPr>
            <a:r>
              <a:rPr lang="en-US" sz="4000" b="1">
                <a:solidFill>
                  <a:schemeClr val="accent1"/>
                </a:solidFill>
              </a:rPr>
              <a:t>↓ 70%</a:t>
            </a:r>
          </a:p>
        </p:txBody>
      </p:sp>
      <p:sp>
        <p:nvSpPr>
          <p:cNvPr id="10" name="Footer Placeholder 2">
            <a:extLst>
              <a:ext uri="{FF2B5EF4-FFF2-40B4-BE49-F238E27FC236}">
                <a16:creationId xmlns:a16="http://schemas.microsoft.com/office/drawing/2014/main" id="{0548FBFC-5A28-77B2-27A4-AF814B682BE2}"/>
              </a:ext>
            </a:extLst>
          </p:cNvPr>
          <p:cNvSpPr txBox="1">
            <a:spLocks/>
          </p:cNvSpPr>
          <p:nvPr/>
        </p:nvSpPr>
        <p:spPr>
          <a:xfrm>
            <a:off x="2032000" y="4235252"/>
            <a:ext cx="4049084" cy="483594"/>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300"/>
              </a:spcBef>
              <a:buClr>
                <a:schemeClr val="accent1"/>
              </a:buClr>
            </a:pPr>
            <a:r>
              <a:rPr lang="en-US" b="1">
                <a:solidFill>
                  <a:schemeClr val="accent1"/>
                </a:solidFill>
              </a:rPr>
              <a:t>National vacancy rate - peaked Q3 '25</a:t>
            </a:r>
          </a:p>
          <a:p>
            <a:pPr>
              <a:lnSpc>
                <a:spcPct val="90000"/>
              </a:lnSpc>
              <a:spcBef>
                <a:spcPts val="300"/>
              </a:spcBef>
              <a:buClr>
                <a:schemeClr val="accent1"/>
              </a:buClr>
            </a:pPr>
            <a:r>
              <a:rPr lang="en-US" sz="1400">
                <a:solidFill>
                  <a:schemeClr val="accent6"/>
                </a:solidFill>
              </a:rPr>
              <a:t>Expected to stabilize in the ~6% range by 2027.</a:t>
            </a:r>
          </a:p>
        </p:txBody>
      </p:sp>
      <p:sp>
        <p:nvSpPr>
          <p:cNvPr id="26" name="Footer Placeholder 2">
            <a:extLst>
              <a:ext uri="{FF2B5EF4-FFF2-40B4-BE49-F238E27FC236}">
                <a16:creationId xmlns:a16="http://schemas.microsoft.com/office/drawing/2014/main" id="{42811500-5EDC-0567-A38D-589449DBAEA1}"/>
              </a:ext>
            </a:extLst>
          </p:cNvPr>
          <p:cNvSpPr txBox="1">
            <a:spLocks/>
          </p:cNvSpPr>
          <p:nvPr/>
        </p:nvSpPr>
        <p:spPr>
          <a:xfrm>
            <a:off x="401638" y="4197325"/>
            <a:ext cx="1333245" cy="559449"/>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90000"/>
              </a:lnSpc>
              <a:spcBef>
                <a:spcPts val="300"/>
              </a:spcBef>
              <a:buClr>
                <a:schemeClr val="accent1"/>
              </a:buClr>
            </a:pPr>
            <a:r>
              <a:rPr lang="en-US" sz="4000" b="1">
                <a:solidFill>
                  <a:schemeClr val="accent1"/>
                </a:solidFill>
              </a:rPr>
              <a:t>7%</a:t>
            </a:r>
          </a:p>
        </p:txBody>
      </p:sp>
      <p:sp>
        <p:nvSpPr>
          <p:cNvPr id="30" name="TextBox 29">
            <a:extLst>
              <a:ext uri="{FF2B5EF4-FFF2-40B4-BE49-F238E27FC236}">
                <a16:creationId xmlns:a16="http://schemas.microsoft.com/office/drawing/2014/main" id="{53725FCE-A8AE-6C64-3CA5-C79C850F6C68}"/>
              </a:ext>
            </a:extLst>
          </p:cNvPr>
          <p:cNvSpPr txBox="1"/>
          <p:nvPr/>
        </p:nvSpPr>
        <p:spPr>
          <a:xfrm>
            <a:off x="411479" y="5204264"/>
            <a:ext cx="875452" cy="430887"/>
          </a:xfrm>
          <a:prstGeom prst="rect">
            <a:avLst/>
          </a:prstGeom>
          <a:noFill/>
        </p:spPr>
        <p:txBody>
          <a:bodyPr wrap="square" lIns="0" tIns="0" rIns="0" bIns="0" anchor="t">
            <a:spAutoFit/>
          </a:bodyPr>
          <a:lstStyle/>
          <a:p>
            <a:pPr algn="l"/>
            <a:r>
              <a:rPr sz="1400" b="1" i="0">
                <a:solidFill>
                  <a:schemeClr val="bg1"/>
                </a:solidFill>
                <a:latin typeface="Garamond"/>
              </a:rPr>
              <a:t>THE </a:t>
            </a:r>
            <a:br>
              <a:rPr lang="en-US" sz="1400" b="1" i="0">
                <a:solidFill>
                  <a:schemeClr val="bg1"/>
                </a:solidFill>
                <a:latin typeface="Garamond"/>
              </a:rPr>
            </a:br>
            <a:r>
              <a:rPr sz="1400" b="1" i="0">
                <a:solidFill>
                  <a:schemeClr val="bg1"/>
                </a:solidFill>
                <a:latin typeface="Garamond"/>
              </a:rPr>
              <a:t>WINDOW</a:t>
            </a:r>
          </a:p>
        </p:txBody>
      </p:sp>
      <p:sp>
        <p:nvSpPr>
          <p:cNvPr id="31" name="TextBox 30">
            <a:extLst>
              <a:ext uri="{FF2B5EF4-FFF2-40B4-BE49-F238E27FC236}">
                <a16:creationId xmlns:a16="http://schemas.microsoft.com/office/drawing/2014/main" id="{9D391634-230F-1217-3DAB-17502DB7419F}"/>
              </a:ext>
            </a:extLst>
          </p:cNvPr>
          <p:cNvSpPr txBox="1"/>
          <p:nvPr/>
        </p:nvSpPr>
        <p:spPr>
          <a:xfrm>
            <a:off x="1603026" y="5235041"/>
            <a:ext cx="4492973" cy="369332"/>
          </a:xfrm>
          <a:prstGeom prst="rect">
            <a:avLst/>
          </a:prstGeom>
          <a:noFill/>
        </p:spPr>
        <p:txBody>
          <a:bodyPr wrap="square" lIns="0" tIns="0" rIns="0" bIns="0" anchor="ctr" anchorCtr="0">
            <a:noAutofit/>
          </a:bodyPr>
          <a:lstStyle/>
          <a:p>
            <a:pPr algn="l"/>
            <a:r>
              <a:rPr sz="1200" b="0" i="0">
                <a:solidFill>
                  <a:schemeClr val="bg1"/>
                </a:solidFill>
              </a:rPr>
              <a:t>Rent growth projected to return to inflation-plus levels by 2027 as demand (1.5%/yr) outpaces new supply (1.2%/yr).</a:t>
            </a:r>
          </a:p>
        </p:txBody>
      </p:sp>
      <p:cxnSp>
        <p:nvCxnSpPr>
          <p:cNvPr id="33" name="Straight Connector 32">
            <a:extLst>
              <a:ext uri="{FF2B5EF4-FFF2-40B4-BE49-F238E27FC236}">
                <a16:creationId xmlns:a16="http://schemas.microsoft.com/office/drawing/2014/main" id="{BF9C82BE-80B3-72A6-A1C8-44D7FF671800}"/>
              </a:ext>
            </a:extLst>
          </p:cNvPr>
          <p:cNvCxnSpPr>
            <a:cxnSpLocks/>
          </p:cNvCxnSpPr>
          <p:nvPr/>
        </p:nvCxnSpPr>
        <p:spPr>
          <a:xfrm>
            <a:off x="1444978" y="5212279"/>
            <a:ext cx="0" cy="41485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26B60A5-23DE-E27B-16B3-3926EC1D4B6D}"/>
              </a:ext>
            </a:extLst>
          </p:cNvPr>
          <p:cNvSpPr>
            <a:spLocks/>
          </p:cNvSpPr>
          <p:nvPr/>
        </p:nvSpPr>
        <p:spPr>
          <a:xfrm>
            <a:off x="6502402" y="1406525"/>
            <a:ext cx="5268281" cy="4727575"/>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Google Shape;266;p24">
            <a:extLst>
              <a:ext uri="{FF2B5EF4-FFF2-40B4-BE49-F238E27FC236}">
                <a16:creationId xmlns:a16="http://schemas.microsoft.com/office/drawing/2014/main" id="{73C36841-E109-A2B7-8886-FEFEFB97375E}"/>
              </a:ext>
            </a:extLst>
          </p:cNvPr>
          <p:cNvSpPr/>
          <p:nvPr/>
        </p:nvSpPr>
        <p:spPr>
          <a:xfrm>
            <a:off x="6665286" y="1552742"/>
            <a:ext cx="4942514" cy="700785"/>
          </a:xfrm>
          <a:prstGeom prst="rect">
            <a:avLst/>
          </a:prstGeom>
          <a:solidFill>
            <a:schemeClr val="accent5"/>
          </a:solidFill>
          <a:ln>
            <a:noFill/>
          </a:ln>
        </p:spPr>
        <p:txBody>
          <a:bodyPr spcFirstLastPara="1" wrap="square" lIns="45700" tIns="45700" rIns="45700" bIns="457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1600"/>
              <a:buFont typeface="Garamond"/>
              <a:buNone/>
              <a:tabLst/>
              <a:defRPr/>
            </a:pPr>
            <a:r>
              <a:rPr kumimoji="0" lang="en-US" sz="1400" b="1" i="0" u="none" strike="noStrike" kern="1200" cap="none" spc="0" normalizeH="0" baseline="0" noProof="0">
                <a:ln>
                  <a:noFill/>
                </a:ln>
                <a:solidFill>
                  <a:srgbClr val="FFFFFF"/>
                </a:solidFill>
                <a:effectLst/>
                <a:uLnTx/>
                <a:uFillTx/>
                <a:latin typeface="Garamond"/>
                <a:ea typeface="Garamond"/>
                <a:cs typeface="Garamond"/>
                <a:sym typeface="Garamond"/>
              </a:rPr>
              <a:t>INDUSTRIAL COMPLETIONS — MILLIONS OF SQ FT </a:t>
            </a:r>
          </a:p>
          <a:p>
            <a:pPr marL="0" marR="0" lvl="0" indent="0" algn="ctr" defTabSz="457200" rtl="0" eaLnBrk="1" fontAlgn="auto" latinLnBrk="0" hangingPunct="1">
              <a:lnSpc>
                <a:spcPct val="100000"/>
              </a:lnSpc>
              <a:spcBef>
                <a:spcPts val="0"/>
              </a:spcBef>
              <a:spcAft>
                <a:spcPts val="0"/>
              </a:spcAft>
              <a:buClr>
                <a:srgbClr val="FFFFFF"/>
              </a:buClr>
              <a:buSzPts val="1600"/>
              <a:buFont typeface="Garamond"/>
              <a:buNone/>
              <a:tabLst/>
              <a:defRPr/>
            </a:pPr>
            <a:r>
              <a:rPr kumimoji="0" lang="en-US" sz="1400" i="0" u="none" strike="noStrike" kern="1200" cap="none" spc="0" normalizeH="0" baseline="0" noProof="0">
                <a:ln>
                  <a:noFill/>
                </a:ln>
                <a:solidFill>
                  <a:srgbClr val="FFFFFF"/>
                </a:solidFill>
                <a:effectLst/>
                <a:uLnTx/>
                <a:uFillTx/>
                <a:latin typeface="Garamond"/>
                <a:ea typeface="Garamond"/>
                <a:cs typeface="Garamond"/>
                <a:sym typeface="Garamond"/>
              </a:rPr>
              <a:t>(Green Street Forecast)</a:t>
            </a:r>
          </a:p>
        </p:txBody>
      </p:sp>
      <p:graphicFrame>
        <p:nvGraphicFramePr>
          <p:cNvPr id="39" name="Chart 38">
            <a:extLst>
              <a:ext uri="{FF2B5EF4-FFF2-40B4-BE49-F238E27FC236}">
                <a16:creationId xmlns:a16="http://schemas.microsoft.com/office/drawing/2014/main" id="{E0A07FB9-663C-3D3A-050B-FBBF38B72C95}"/>
              </a:ext>
            </a:extLst>
          </p:cNvPr>
          <p:cNvGraphicFramePr/>
          <p:nvPr>
            <p:extLst>
              <p:ext uri="{D42A27DB-BD31-4B8C-83A1-F6EECF244321}">
                <p14:modId xmlns:p14="http://schemas.microsoft.com/office/powerpoint/2010/main" val="1894972375"/>
              </p:ext>
            </p:extLst>
          </p:nvPr>
        </p:nvGraphicFramePr>
        <p:xfrm>
          <a:off x="6665286" y="2351611"/>
          <a:ext cx="4942514" cy="36362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95363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992A4DE-B612-AB30-D60C-A26729EEAABC}"/>
              </a:ext>
            </a:extLst>
          </p:cNvPr>
          <p:cNvPicPr>
            <a:picLocks noChangeAspect="1"/>
          </p:cNvPicPr>
          <p:nvPr/>
        </p:nvPicPr>
        <p:blipFill rotWithShape="1">
          <a:blip r:embed="rId3"/>
          <a:srcRect t="41033" b="6971"/>
          <a:stretch>
            <a:fillRect/>
          </a:stretch>
        </p:blipFill>
        <p:spPr>
          <a:xfrm>
            <a:off x="0" y="-1"/>
            <a:ext cx="12192000" cy="1406523"/>
          </a:xfrm>
          <a:prstGeom prst="rect">
            <a:avLst/>
          </a:prstGeom>
        </p:spPr>
      </p:pic>
      <p:sp>
        <p:nvSpPr>
          <p:cNvPr id="29" name="Rectangle 28">
            <a:extLst>
              <a:ext uri="{FF2B5EF4-FFF2-40B4-BE49-F238E27FC236}">
                <a16:creationId xmlns:a16="http://schemas.microsoft.com/office/drawing/2014/main" id="{C7C98DC8-1D7D-855C-667D-5F1451721DD4}"/>
              </a:ext>
            </a:extLst>
          </p:cNvPr>
          <p:cNvSpPr/>
          <p:nvPr/>
        </p:nvSpPr>
        <p:spPr>
          <a:xfrm>
            <a:off x="0" y="-1"/>
            <a:ext cx="12192000" cy="1406523"/>
          </a:xfrm>
          <a:prstGeom prst="rect">
            <a:avLst/>
          </a:prstGeom>
          <a:gradFill>
            <a:gsLst>
              <a:gs pos="100000">
                <a:srgbClr val="000514">
                  <a:alpha val="95000"/>
                </a:srgbClr>
              </a:gs>
              <a:gs pos="54000">
                <a:srgbClr val="00102F">
                  <a:alpha val="90000"/>
                </a:srgbClr>
              </a:gs>
              <a:gs pos="0">
                <a:schemeClr val="accent1">
                  <a:alpha val="9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57A685-D779-E21F-1DD4-4D3251814328}"/>
              </a:ext>
            </a:extLst>
          </p:cNvPr>
          <p:cNvSpPr>
            <a:spLocks noGrp="1"/>
          </p:cNvSpPr>
          <p:nvPr>
            <p:ph type="title"/>
          </p:nvPr>
        </p:nvSpPr>
        <p:spPr>
          <a:xfrm>
            <a:off x="411478" y="401016"/>
            <a:ext cx="11369047" cy="447558"/>
          </a:xfrm>
        </p:spPr>
        <p:txBody>
          <a:bodyPr/>
          <a:lstStyle/>
          <a:p>
            <a:r>
              <a:rPr lang="en-US">
                <a:solidFill>
                  <a:schemeClr val="bg1"/>
                </a:solidFill>
              </a:rPr>
              <a:t>A Historic Buying Opportunity: </a:t>
            </a:r>
          </a:p>
        </p:txBody>
      </p:sp>
      <p:sp>
        <p:nvSpPr>
          <p:cNvPr id="3" name="Text Placeholder 2">
            <a:extLst>
              <a:ext uri="{FF2B5EF4-FFF2-40B4-BE49-F238E27FC236}">
                <a16:creationId xmlns:a16="http://schemas.microsoft.com/office/drawing/2014/main" id="{9BB2D274-9A52-4EEB-4318-87B967E0D8DF}"/>
              </a:ext>
            </a:extLst>
          </p:cNvPr>
          <p:cNvSpPr>
            <a:spLocks noGrp="1"/>
          </p:cNvSpPr>
          <p:nvPr>
            <p:ph type="body" sz="quarter" idx="11"/>
          </p:nvPr>
        </p:nvSpPr>
        <p:spPr>
          <a:xfrm>
            <a:off x="411479" y="900567"/>
            <a:ext cx="11369047" cy="279757"/>
          </a:xfrm>
        </p:spPr>
        <p:txBody>
          <a:bodyPr/>
          <a:lstStyle/>
          <a:p>
            <a:r>
              <a:rPr lang="en-US">
                <a:solidFill>
                  <a:schemeClr val="bg1"/>
                </a:solidFill>
              </a:rPr>
              <a:t>Industrial Real Estate at an Inflection Point</a:t>
            </a:r>
          </a:p>
        </p:txBody>
      </p:sp>
      <p:cxnSp>
        <p:nvCxnSpPr>
          <p:cNvPr id="7" name="Straight Connector 6">
            <a:extLst>
              <a:ext uri="{FF2B5EF4-FFF2-40B4-BE49-F238E27FC236}">
                <a16:creationId xmlns:a16="http://schemas.microsoft.com/office/drawing/2014/main" id="{2A4F1438-963F-14D7-6AF8-002EC2EA4A04}"/>
              </a:ext>
            </a:extLst>
          </p:cNvPr>
          <p:cNvCxnSpPr/>
          <p:nvPr/>
        </p:nvCxnSpPr>
        <p:spPr>
          <a:xfrm>
            <a:off x="411479" y="3063880"/>
            <a:ext cx="56845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083A265-87F3-4DEF-76E8-68FFD7159577}"/>
              </a:ext>
            </a:extLst>
          </p:cNvPr>
          <p:cNvCxnSpPr/>
          <p:nvPr/>
        </p:nvCxnSpPr>
        <p:spPr>
          <a:xfrm>
            <a:off x="411479" y="4577010"/>
            <a:ext cx="56845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665D164-4CB8-F8D7-E9AF-5F1A4D99CA73}"/>
              </a:ext>
            </a:extLst>
          </p:cNvPr>
          <p:cNvSpPr>
            <a:spLocks/>
          </p:cNvSpPr>
          <p:nvPr/>
        </p:nvSpPr>
        <p:spPr>
          <a:xfrm>
            <a:off x="6371570" y="412752"/>
            <a:ext cx="5399113" cy="5354636"/>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27" name="Table 26">
            <a:extLst>
              <a:ext uri="{FF2B5EF4-FFF2-40B4-BE49-F238E27FC236}">
                <a16:creationId xmlns:a16="http://schemas.microsoft.com/office/drawing/2014/main" id="{9D0E5FCC-64D9-A833-3695-994BB896F342}"/>
              </a:ext>
            </a:extLst>
          </p:cNvPr>
          <p:cNvGraphicFramePr>
            <a:graphicFrameLocks noGrp="1"/>
          </p:cNvGraphicFramePr>
          <p:nvPr>
            <p:extLst>
              <p:ext uri="{D42A27DB-BD31-4B8C-83A1-F6EECF244321}">
                <p14:modId xmlns:p14="http://schemas.microsoft.com/office/powerpoint/2010/main" val="2965063380"/>
              </p:ext>
            </p:extLst>
          </p:nvPr>
        </p:nvGraphicFramePr>
        <p:xfrm>
          <a:off x="6562753" y="1134527"/>
          <a:ext cx="5016745" cy="3473697"/>
        </p:xfrm>
        <a:graphic>
          <a:graphicData uri="http://schemas.openxmlformats.org/drawingml/2006/table">
            <a:tbl>
              <a:tblPr/>
              <a:tblGrid>
                <a:gridCol w="2107113">
                  <a:extLst>
                    <a:ext uri="{9D8B030D-6E8A-4147-A177-3AD203B41FA5}">
                      <a16:colId xmlns:a16="http://schemas.microsoft.com/office/drawing/2014/main" val="669966539"/>
                    </a:ext>
                  </a:extLst>
                </a:gridCol>
                <a:gridCol w="1454816">
                  <a:extLst>
                    <a:ext uri="{9D8B030D-6E8A-4147-A177-3AD203B41FA5}">
                      <a16:colId xmlns:a16="http://schemas.microsoft.com/office/drawing/2014/main" val="3338819081"/>
                    </a:ext>
                  </a:extLst>
                </a:gridCol>
                <a:gridCol w="1454816">
                  <a:extLst>
                    <a:ext uri="{9D8B030D-6E8A-4147-A177-3AD203B41FA5}">
                      <a16:colId xmlns:a16="http://schemas.microsoft.com/office/drawing/2014/main" val="3555981974"/>
                    </a:ext>
                  </a:extLst>
                </a:gridCol>
              </a:tblGrid>
              <a:tr h="496579">
                <a:tc>
                  <a:txBody>
                    <a:bodyPr/>
                    <a:lstStyle/>
                    <a:p>
                      <a:pPr algn="l" rtl="0" fontAlgn="b">
                        <a:buNone/>
                      </a:pPr>
                      <a:r>
                        <a:rPr lang="en-US" b="1">
                          <a:solidFill>
                            <a:schemeClr val="bg1"/>
                          </a:solidFill>
                          <a:effectLst/>
                          <a:latin typeface="+mn-lt"/>
                        </a:rPr>
                        <a:t>Metric</a:t>
                      </a:r>
                    </a:p>
                  </a:txBody>
                  <a:tcPr marT="91440" marB="914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buNone/>
                      </a:pPr>
                      <a:r>
                        <a:rPr lang="en-US" b="1">
                          <a:solidFill>
                            <a:schemeClr val="bg1"/>
                          </a:solidFill>
                          <a:effectLst/>
                          <a:latin typeface="+mn-lt"/>
                        </a:rPr>
                        <a:t>2021</a:t>
                      </a:r>
                    </a:p>
                  </a:txBody>
                  <a:tcPr marT="91440" marB="914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0" fontAlgn="b">
                        <a:buNone/>
                      </a:pPr>
                      <a:r>
                        <a:rPr lang="en-US" b="1">
                          <a:solidFill>
                            <a:schemeClr val="bg1"/>
                          </a:solidFill>
                          <a:effectLst/>
                          <a:latin typeface="+mn-lt"/>
                        </a:rPr>
                        <a:t>Today</a:t>
                      </a:r>
                    </a:p>
                  </a:txBody>
                  <a:tcPr marT="91440" marB="914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271640159"/>
                  </a:ext>
                </a:extLst>
              </a:tr>
              <a:tr h="740942">
                <a:tc>
                  <a:txBody>
                    <a:bodyPr/>
                    <a:lstStyle/>
                    <a:p>
                      <a:pPr rtl="0" fontAlgn="b">
                        <a:buNone/>
                      </a:pPr>
                      <a:r>
                        <a:rPr lang="en-US" sz="1600" b="1">
                          <a:solidFill>
                            <a:schemeClr val="accent6"/>
                          </a:solidFill>
                          <a:effectLst/>
                          <a:latin typeface="+mn-lt"/>
                        </a:rPr>
                        <a:t>Interest Rates</a:t>
                      </a:r>
                    </a:p>
                  </a:txBody>
                  <a:tcPr marT="91440" marB="914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buNone/>
                      </a:pPr>
                      <a:r>
                        <a:rPr lang="en-US" sz="1600">
                          <a:solidFill>
                            <a:schemeClr val="accent6"/>
                          </a:solidFill>
                          <a:effectLst/>
                          <a:latin typeface="+mn-lt"/>
                        </a:rPr>
                        <a:t>3.0 – 3.5%</a:t>
                      </a:r>
                    </a:p>
                  </a:txBody>
                  <a:tcPr marT="91440" marB="914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buNone/>
                      </a:pPr>
                      <a:r>
                        <a:rPr lang="en-US" sz="1600" b="1">
                          <a:solidFill>
                            <a:schemeClr val="accent1"/>
                          </a:solidFill>
                          <a:effectLst/>
                          <a:latin typeface="+mn-lt"/>
                        </a:rPr>
                        <a:t>6.5 – 7.5%</a:t>
                      </a:r>
                    </a:p>
                  </a:txBody>
                  <a:tcPr marT="91440" marB="914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78922596"/>
                  </a:ext>
                </a:extLst>
              </a:tr>
              <a:tr h="740942">
                <a:tc>
                  <a:txBody>
                    <a:bodyPr/>
                    <a:lstStyle/>
                    <a:p>
                      <a:pPr rtl="0" fontAlgn="b">
                        <a:buNone/>
                      </a:pPr>
                      <a:r>
                        <a:rPr lang="en-US" sz="1600" b="1">
                          <a:solidFill>
                            <a:schemeClr val="accent6"/>
                          </a:solidFill>
                          <a:effectLst/>
                          <a:latin typeface="+mn-lt"/>
                        </a:rPr>
                        <a:t>Cap Rates</a:t>
                      </a:r>
                    </a:p>
                  </a:txBody>
                  <a:tcPr marT="91440" marB="914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buNone/>
                      </a:pPr>
                      <a:r>
                        <a:rPr lang="en-US" sz="1600">
                          <a:solidFill>
                            <a:schemeClr val="accent6"/>
                          </a:solidFill>
                          <a:effectLst/>
                          <a:latin typeface="+mn-lt"/>
                        </a:rPr>
                        <a:t>4.0 – 5.0%</a:t>
                      </a:r>
                    </a:p>
                  </a:txBody>
                  <a:tcPr marT="91440" marB="914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buNone/>
                      </a:pPr>
                      <a:r>
                        <a:rPr lang="en-US" sz="1600" b="1">
                          <a:solidFill>
                            <a:schemeClr val="accent1"/>
                          </a:solidFill>
                          <a:effectLst/>
                          <a:latin typeface="+mn-lt"/>
                        </a:rPr>
                        <a:t>5.5 – 6.5%</a:t>
                      </a:r>
                    </a:p>
                  </a:txBody>
                  <a:tcPr marT="91440" marB="914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41123713"/>
                  </a:ext>
                </a:extLst>
              </a:tr>
              <a:tr h="754292">
                <a:tc>
                  <a:txBody>
                    <a:bodyPr/>
                    <a:lstStyle/>
                    <a:p>
                      <a:pPr rtl="0" fontAlgn="b">
                        <a:buNone/>
                      </a:pPr>
                      <a:r>
                        <a:rPr lang="en-US" sz="1600" b="1">
                          <a:solidFill>
                            <a:schemeClr val="accent6"/>
                          </a:solidFill>
                          <a:effectLst/>
                          <a:latin typeface="+mn-lt"/>
                        </a:rPr>
                        <a:t>Avg Industrial Rent (NNN)</a:t>
                      </a:r>
                    </a:p>
                  </a:txBody>
                  <a:tcPr marT="91440" marB="914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buNone/>
                      </a:pPr>
                      <a:r>
                        <a:rPr lang="en-US" sz="1600">
                          <a:solidFill>
                            <a:schemeClr val="accent6"/>
                          </a:solidFill>
                          <a:effectLst/>
                          <a:latin typeface="+mn-lt"/>
                        </a:rPr>
                        <a:t>$7 – $9 / SF</a:t>
                      </a:r>
                    </a:p>
                  </a:txBody>
                  <a:tcPr marT="91440" marB="914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buNone/>
                      </a:pPr>
                      <a:r>
                        <a:rPr lang="en-US" sz="1600" b="1">
                          <a:solidFill>
                            <a:schemeClr val="accent1"/>
                          </a:solidFill>
                          <a:effectLst/>
                          <a:latin typeface="+mn-lt"/>
                        </a:rPr>
                        <a:t>$9 – $10 / SF</a:t>
                      </a:r>
                    </a:p>
                  </a:txBody>
                  <a:tcPr marT="91440" marB="914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05552854"/>
                  </a:ext>
                </a:extLst>
              </a:tr>
              <a:tr h="740942">
                <a:tc>
                  <a:txBody>
                    <a:bodyPr/>
                    <a:lstStyle/>
                    <a:p>
                      <a:pPr rtl="0" fontAlgn="b">
                        <a:buNone/>
                      </a:pPr>
                      <a:r>
                        <a:rPr lang="en-US" sz="1600" b="1">
                          <a:solidFill>
                            <a:schemeClr val="accent6"/>
                          </a:solidFill>
                          <a:effectLst/>
                          <a:latin typeface="+mn-lt"/>
                        </a:rPr>
                        <a:t>Debt Maturing (Est.)</a:t>
                      </a:r>
                    </a:p>
                  </a:txBody>
                  <a:tcPr marT="91440" marB="914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buNone/>
                      </a:pPr>
                      <a:r>
                        <a:rPr lang="en-US" sz="1600">
                          <a:solidFill>
                            <a:schemeClr val="accent6"/>
                          </a:solidFill>
                          <a:effectLst/>
                          <a:latin typeface="+mn-lt"/>
                        </a:rPr>
                        <a:t>-</a:t>
                      </a:r>
                    </a:p>
                  </a:txBody>
                  <a:tcPr marT="91440" marB="914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buNone/>
                      </a:pPr>
                      <a:r>
                        <a:rPr lang="en-US" sz="1600" b="1">
                          <a:solidFill>
                            <a:schemeClr val="accent1"/>
                          </a:solidFill>
                          <a:effectLst/>
                          <a:latin typeface="+mn-lt"/>
                        </a:rPr>
                        <a:t>$300B+ / yr</a:t>
                      </a:r>
                    </a:p>
                  </a:txBody>
                  <a:tcPr marT="91440" marB="914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47733209"/>
                  </a:ext>
                </a:extLst>
              </a:tr>
            </a:tbl>
          </a:graphicData>
        </a:graphic>
      </p:graphicFrame>
      <p:sp>
        <p:nvSpPr>
          <p:cNvPr id="32" name="Footer Placeholder 2">
            <a:extLst>
              <a:ext uri="{FF2B5EF4-FFF2-40B4-BE49-F238E27FC236}">
                <a16:creationId xmlns:a16="http://schemas.microsoft.com/office/drawing/2014/main" id="{9C8C3B41-1A3B-6A67-1EAF-E25391F730C2}"/>
              </a:ext>
            </a:extLst>
          </p:cNvPr>
          <p:cNvSpPr txBox="1">
            <a:spLocks/>
          </p:cNvSpPr>
          <p:nvPr/>
        </p:nvSpPr>
        <p:spPr>
          <a:xfrm>
            <a:off x="6562754" y="4797533"/>
            <a:ext cx="5016744" cy="738664"/>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buClr>
                <a:schemeClr val="accent1"/>
              </a:buClr>
            </a:pPr>
            <a:r>
              <a:rPr lang="en-US" sz="1600" b="1">
                <a:solidFill>
                  <a:schemeClr val="accent6"/>
                </a:solidFill>
              </a:rPr>
              <a:t>Assets financed at 2021 valuations now face refinancing </a:t>
            </a:r>
            <a:br>
              <a:rPr lang="en-US" sz="1600" b="1">
                <a:solidFill>
                  <a:schemeClr val="accent6"/>
                </a:solidFill>
              </a:rPr>
            </a:br>
            <a:r>
              <a:rPr lang="en-US" sz="1600" b="1">
                <a:solidFill>
                  <a:schemeClr val="accent6"/>
                </a:solidFill>
              </a:rPr>
              <a:t>at 2x the cost </a:t>
            </a:r>
            <a:r>
              <a:rPr lang="en-US" sz="1600">
                <a:solidFill>
                  <a:schemeClr val="accent6"/>
                </a:solidFill>
              </a:rPr>
              <a:t>— with rents improving but debt loads unsustainable (window for well-capitalized buyers)</a:t>
            </a:r>
          </a:p>
        </p:txBody>
      </p:sp>
      <p:sp>
        <p:nvSpPr>
          <p:cNvPr id="33" name="Google Shape;266;p24">
            <a:extLst>
              <a:ext uri="{FF2B5EF4-FFF2-40B4-BE49-F238E27FC236}">
                <a16:creationId xmlns:a16="http://schemas.microsoft.com/office/drawing/2014/main" id="{1368741D-60EE-2EAC-6967-83286845A9EE}"/>
              </a:ext>
            </a:extLst>
          </p:cNvPr>
          <p:cNvSpPr/>
          <p:nvPr/>
        </p:nvSpPr>
        <p:spPr>
          <a:xfrm>
            <a:off x="6562754" y="649994"/>
            <a:ext cx="5016744" cy="400069"/>
          </a:xfrm>
          <a:prstGeom prst="rect">
            <a:avLst/>
          </a:prstGeom>
          <a:noFill/>
          <a:ln>
            <a:noFill/>
          </a:ln>
        </p:spPr>
        <p:txBody>
          <a:bodyPr spcFirstLastPara="1" wrap="square" lIns="45700" tIns="45700" rIns="45700" bIns="4570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1600"/>
              <a:buFont typeface="Garamond"/>
              <a:buNone/>
              <a:tabLst/>
              <a:defRPr/>
            </a:pPr>
            <a:r>
              <a:rPr lang="en-US" sz="2000" b="1">
                <a:solidFill>
                  <a:schemeClr val="accent1"/>
                </a:solidFill>
                <a:sym typeface="Garamond"/>
              </a:rPr>
              <a:t>KEY METRICS: THEN VS. NOW</a:t>
            </a:r>
          </a:p>
        </p:txBody>
      </p:sp>
      <p:grpSp>
        <p:nvGrpSpPr>
          <p:cNvPr id="11" name="Group 10">
            <a:extLst>
              <a:ext uri="{FF2B5EF4-FFF2-40B4-BE49-F238E27FC236}">
                <a16:creationId xmlns:a16="http://schemas.microsoft.com/office/drawing/2014/main" id="{37B7DC27-9179-27AA-08E4-91DC12F960FE}"/>
              </a:ext>
            </a:extLst>
          </p:cNvPr>
          <p:cNvGrpSpPr/>
          <p:nvPr/>
        </p:nvGrpSpPr>
        <p:grpSpPr>
          <a:xfrm>
            <a:off x="411479" y="1745623"/>
            <a:ext cx="5684521" cy="1084912"/>
            <a:chOff x="411479" y="1745623"/>
            <a:chExt cx="5684521" cy="1084912"/>
          </a:xfrm>
        </p:grpSpPr>
        <p:sp>
          <p:nvSpPr>
            <p:cNvPr id="20" name="Footer Placeholder 2">
              <a:extLst>
                <a:ext uri="{FF2B5EF4-FFF2-40B4-BE49-F238E27FC236}">
                  <a16:creationId xmlns:a16="http://schemas.microsoft.com/office/drawing/2014/main" id="{5CED2EF9-75A6-949C-CE8A-8D05859F956E}"/>
                </a:ext>
              </a:extLst>
            </p:cNvPr>
            <p:cNvSpPr txBox="1">
              <a:spLocks/>
            </p:cNvSpPr>
            <p:nvPr/>
          </p:nvSpPr>
          <p:spPr>
            <a:xfrm>
              <a:off x="1465212" y="1745623"/>
              <a:ext cx="4630788" cy="1084912"/>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buClr>
                  <a:schemeClr val="accent1"/>
                </a:buClr>
              </a:pPr>
              <a:r>
                <a:rPr lang="en-US" sz="2000" b="1">
                  <a:solidFill>
                    <a:schemeClr val="accent1"/>
                  </a:solidFill>
                </a:rPr>
                <a:t>$300B+ in Industrial Debt Maturing</a:t>
              </a:r>
            </a:p>
            <a:p>
              <a:pPr>
                <a:spcBef>
                  <a:spcPts val="300"/>
                </a:spcBef>
                <a:buClr>
                  <a:schemeClr val="accent1"/>
                </a:buClr>
              </a:pPr>
              <a:r>
                <a:rPr lang="en-US" sz="1600">
                  <a:solidFill>
                    <a:schemeClr val="accent6"/>
                  </a:solidFill>
                </a:rPr>
                <a:t>A wave of IRE loans originated in 2016–2021 is coming due, forcing owners to refinance (at higher rates) or sell </a:t>
              </a:r>
              <a:br>
                <a:rPr lang="en-US" sz="1600">
                  <a:solidFill>
                    <a:schemeClr val="accent6"/>
                  </a:solidFill>
                </a:rPr>
              </a:br>
              <a:r>
                <a:rPr lang="en-US" sz="1600">
                  <a:solidFill>
                    <a:schemeClr val="accent6"/>
                  </a:solidFill>
                </a:rPr>
                <a:t>(at distressed prices)</a:t>
              </a:r>
            </a:p>
          </p:txBody>
        </p:sp>
        <p:grpSp>
          <p:nvGrpSpPr>
            <p:cNvPr id="10" name="Group 9">
              <a:extLst>
                <a:ext uri="{FF2B5EF4-FFF2-40B4-BE49-F238E27FC236}">
                  <a16:creationId xmlns:a16="http://schemas.microsoft.com/office/drawing/2014/main" id="{91971F74-9BD4-F501-A817-C13762B9BE38}"/>
                </a:ext>
              </a:extLst>
            </p:cNvPr>
            <p:cNvGrpSpPr/>
            <p:nvPr/>
          </p:nvGrpSpPr>
          <p:grpSpPr>
            <a:xfrm>
              <a:off x="411479" y="1813160"/>
              <a:ext cx="778163" cy="778163"/>
              <a:chOff x="411479" y="1712953"/>
              <a:chExt cx="778163" cy="778163"/>
            </a:xfrm>
          </p:grpSpPr>
          <p:sp>
            <p:nvSpPr>
              <p:cNvPr id="21" name="Oval 20">
                <a:extLst>
                  <a:ext uri="{FF2B5EF4-FFF2-40B4-BE49-F238E27FC236}">
                    <a16:creationId xmlns:a16="http://schemas.microsoft.com/office/drawing/2014/main" id="{D47A521D-CCD4-77FF-B568-66756D22ED6A}"/>
                  </a:ext>
                </a:extLst>
              </p:cNvPr>
              <p:cNvSpPr/>
              <p:nvPr/>
            </p:nvSpPr>
            <p:spPr>
              <a:xfrm>
                <a:off x="411479" y="1712953"/>
                <a:ext cx="778163" cy="778163"/>
              </a:xfrm>
              <a:prstGeom prst="ellipse">
                <a:avLst/>
              </a:prstGeom>
              <a:solidFill>
                <a:schemeClr val="accent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a:extLst>
                  <a:ext uri="{FF2B5EF4-FFF2-40B4-BE49-F238E27FC236}">
                    <a16:creationId xmlns:a16="http://schemas.microsoft.com/office/drawing/2014/main" id="{699A3A33-0F70-A199-05C2-EF360EFF584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8615" y="1910089"/>
                <a:ext cx="383891" cy="383891"/>
              </a:xfrm>
              <a:prstGeom prst="rect">
                <a:avLst/>
              </a:prstGeom>
            </p:spPr>
          </p:pic>
        </p:grpSp>
      </p:grpSp>
      <p:grpSp>
        <p:nvGrpSpPr>
          <p:cNvPr id="14" name="Group 13">
            <a:extLst>
              <a:ext uri="{FF2B5EF4-FFF2-40B4-BE49-F238E27FC236}">
                <a16:creationId xmlns:a16="http://schemas.microsoft.com/office/drawing/2014/main" id="{98FB082A-E12E-B97B-A395-0134BD7D5424}"/>
              </a:ext>
            </a:extLst>
          </p:cNvPr>
          <p:cNvGrpSpPr/>
          <p:nvPr/>
        </p:nvGrpSpPr>
        <p:grpSpPr>
          <a:xfrm>
            <a:off x="411479" y="3297225"/>
            <a:ext cx="5684521" cy="1046440"/>
            <a:chOff x="411479" y="3343647"/>
            <a:chExt cx="5684521" cy="1046440"/>
          </a:xfrm>
        </p:grpSpPr>
        <p:sp>
          <p:nvSpPr>
            <p:cNvPr id="15" name="Footer Placeholder 2">
              <a:extLst>
                <a:ext uri="{FF2B5EF4-FFF2-40B4-BE49-F238E27FC236}">
                  <a16:creationId xmlns:a16="http://schemas.microsoft.com/office/drawing/2014/main" id="{9AAFBB32-B9E4-6E5E-438D-9A40A85CEE2B}"/>
                </a:ext>
              </a:extLst>
            </p:cNvPr>
            <p:cNvSpPr txBox="1">
              <a:spLocks/>
            </p:cNvSpPr>
            <p:nvPr/>
          </p:nvSpPr>
          <p:spPr>
            <a:xfrm>
              <a:off x="1465212" y="3343647"/>
              <a:ext cx="4630788" cy="1046440"/>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buClr>
                  <a:srgbClr val="0F1C31"/>
                </a:buClr>
                <a:buSzPts val="1500"/>
              </a:pPr>
              <a:r>
                <a:rPr lang="en-US" sz="2000" b="1">
                  <a:solidFill>
                    <a:schemeClr val="accent1"/>
                  </a:solidFill>
                  <a:sym typeface="Calibri"/>
                </a:rPr>
                <a:t>Forced Sellers = Acquisition Opportunity</a:t>
              </a:r>
            </a:p>
            <a:p>
              <a:pPr lvl="0">
                <a:buClr>
                  <a:srgbClr val="3A4A5E"/>
                </a:buClr>
                <a:buSzPts val="1300"/>
              </a:pPr>
              <a:r>
                <a:rPr lang="en-US" sz="1600">
                  <a:solidFill>
                    <a:schemeClr val="accent6"/>
                  </a:solidFill>
                  <a:sym typeface="Calibri"/>
                </a:rPr>
                <a:t>Overleveraged sponsors facing DSCR covenant breaches and margin calls will be compelled to sell — a window to acquire quality assets at discount to replacement costs</a:t>
              </a:r>
            </a:p>
          </p:txBody>
        </p:sp>
        <p:grpSp>
          <p:nvGrpSpPr>
            <p:cNvPr id="5" name="Group 4">
              <a:extLst>
                <a:ext uri="{FF2B5EF4-FFF2-40B4-BE49-F238E27FC236}">
                  <a16:creationId xmlns:a16="http://schemas.microsoft.com/office/drawing/2014/main" id="{1A586719-5E5A-C8AE-F912-0F56159F2DBD}"/>
                </a:ext>
              </a:extLst>
            </p:cNvPr>
            <p:cNvGrpSpPr/>
            <p:nvPr/>
          </p:nvGrpSpPr>
          <p:grpSpPr>
            <a:xfrm>
              <a:off x="411479" y="3477786"/>
              <a:ext cx="778163" cy="778163"/>
              <a:chOff x="411479" y="3490535"/>
              <a:chExt cx="778163" cy="778163"/>
            </a:xfrm>
          </p:grpSpPr>
          <p:sp>
            <p:nvSpPr>
              <p:cNvPr id="16" name="Oval 15">
                <a:extLst>
                  <a:ext uri="{FF2B5EF4-FFF2-40B4-BE49-F238E27FC236}">
                    <a16:creationId xmlns:a16="http://schemas.microsoft.com/office/drawing/2014/main" id="{22A24E5A-0776-63F9-7BBF-9A3B95521BBD}"/>
                  </a:ext>
                </a:extLst>
              </p:cNvPr>
              <p:cNvSpPr/>
              <p:nvPr/>
            </p:nvSpPr>
            <p:spPr>
              <a:xfrm>
                <a:off x="411479" y="3490535"/>
                <a:ext cx="778163" cy="778163"/>
              </a:xfrm>
              <a:prstGeom prst="ellipse">
                <a:avLst/>
              </a:prstGeom>
              <a:solidFill>
                <a:schemeClr val="accent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5D6EEB47-FF14-A4E6-40FD-A199243762D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88893" y="3667949"/>
                <a:ext cx="423334" cy="423334"/>
              </a:xfrm>
              <a:prstGeom prst="rect">
                <a:avLst/>
              </a:prstGeom>
            </p:spPr>
          </p:pic>
        </p:grpSp>
      </p:grpSp>
      <p:grpSp>
        <p:nvGrpSpPr>
          <p:cNvPr id="9" name="Group 8">
            <a:extLst>
              <a:ext uri="{FF2B5EF4-FFF2-40B4-BE49-F238E27FC236}">
                <a16:creationId xmlns:a16="http://schemas.microsoft.com/office/drawing/2014/main" id="{92B62CE2-AE02-CC07-D8EE-07730D1F9584}"/>
              </a:ext>
            </a:extLst>
          </p:cNvPr>
          <p:cNvGrpSpPr/>
          <p:nvPr/>
        </p:nvGrpSpPr>
        <p:grpSpPr>
          <a:xfrm>
            <a:off x="411479" y="4810355"/>
            <a:ext cx="5684521" cy="838691"/>
            <a:chOff x="411479" y="4928697"/>
            <a:chExt cx="5684521" cy="838691"/>
          </a:xfrm>
        </p:grpSpPr>
        <p:sp>
          <p:nvSpPr>
            <p:cNvPr id="12" name="Footer Placeholder 2">
              <a:extLst>
                <a:ext uri="{FF2B5EF4-FFF2-40B4-BE49-F238E27FC236}">
                  <a16:creationId xmlns:a16="http://schemas.microsoft.com/office/drawing/2014/main" id="{5F68A622-22FF-CC5B-B223-3DAB059AA561}"/>
                </a:ext>
              </a:extLst>
            </p:cNvPr>
            <p:cNvSpPr txBox="1">
              <a:spLocks/>
            </p:cNvSpPr>
            <p:nvPr/>
          </p:nvSpPr>
          <p:spPr>
            <a:xfrm>
              <a:off x="1465212" y="4928697"/>
              <a:ext cx="4630788" cy="838691"/>
            </a:xfrm>
            <a:prstGeom prst="rect">
              <a:avLst/>
            </a:prstGeom>
          </p:spPr>
          <p:txBody>
            <a:bodyPr wrap="square" lIns="0" tIns="0" rIns="0" bIns="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buClr>
                  <a:schemeClr val="accent1"/>
                </a:buClr>
              </a:pPr>
              <a:r>
                <a:rPr lang="en-US" sz="2000" b="1">
                  <a:solidFill>
                    <a:schemeClr val="accent1"/>
                  </a:solidFill>
                </a:rPr>
                <a:t>Fragmented Ownership</a:t>
              </a:r>
            </a:p>
            <a:p>
              <a:pPr>
                <a:spcBef>
                  <a:spcPts val="300"/>
                </a:spcBef>
                <a:buClr>
                  <a:schemeClr val="accent1"/>
                </a:buClr>
              </a:pPr>
              <a:r>
                <a:rPr lang="en-US" sz="1600">
                  <a:solidFill>
                    <a:schemeClr val="accent6"/>
                  </a:solidFill>
                </a:rPr>
                <a:t>Infill owner/operators are traditionally small-scale, ideal targets for acquisition by veteran sponsor like TOG </a:t>
              </a:r>
            </a:p>
          </p:txBody>
        </p:sp>
        <p:grpSp>
          <p:nvGrpSpPr>
            <p:cNvPr id="4" name="Group 3">
              <a:extLst>
                <a:ext uri="{FF2B5EF4-FFF2-40B4-BE49-F238E27FC236}">
                  <a16:creationId xmlns:a16="http://schemas.microsoft.com/office/drawing/2014/main" id="{ED003853-0BFE-F043-72E4-8CE453F3A4E7}"/>
                </a:ext>
              </a:extLst>
            </p:cNvPr>
            <p:cNvGrpSpPr/>
            <p:nvPr/>
          </p:nvGrpSpPr>
          <p:grpSpPr>
            <a:xfrm>
              <a:off x="411479" y="4958961"/>
              <a:ext cx="778163" cy="778163"/>
              <a:chOff x="411479" y="4928697"/>
              <a:chExt cx="778163" cy="778163"/>
            </a:xfrm>
          </p:grpSpPr>
          <p:sp>
            <p:nvSpPr>
              <p:cNvPr id="13" name="Oval 12">
                <a:extLst>
                  <a:ext uri="{FF2B5EF4-FFF2-40B4-BE49-F238E27FC236}">
                    <a16:creationId xmlns:a16="http://schemas.microsoft.com/office/drawing/2014/main" id="{9AB09FED-8948-51C5-3D42-376EEE4413A0}"/>
                  </a:ext>
                </a:extLst>
              </p:cNvPr>
              <p:cNvSpPr/>
              <p:nvPr/>
            </p:nvSpPr>
            <p:spPr>
              <a:xfrm>
                <a:off x="411479" y="4928697"/>
                <a:ext cx="778163" cy="778163"/>
              </a:xfrm>
              <a:prstGeom prst="ellipse">
                <a:avLst/>
              </a:prstGeom>
              <a:solidFill>
                <a:schemeClr val="accent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34333DC9-33BE-B6AD-32BE-3B3EE46DE47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15082" y="5096782"/>
                <a:ext cx="413618" cy="413618"/>
              </a:xfrm>
              <a:prstGeom prst="rect">
                <a:avLst/>
              </a:prstGeom>
            </p:spPr>
          </p:pic>
        </p:grpSp>
      </p:grpSp>
    </p:spTree>
    <p:extLst>
      <p:ext uri="{BB962C8B-B14F-4D97-AF65-F5344CB8AC3E}">
        <p14:creationId xmlns:p14="http://schemas.microsoft.com/office/powerpoint/2010/main" val="756037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186F3-109E-27EA-CAA1-8881E6466760}"/>
              </a:ext>
            </a:extLst>
          </p:cNvPr>
          <p:cNvPicPr>
            <a:picLocks noChangeAspect="1"/>
          </p:cNvPicPr>
          <p:nvPr/>
        </p:nvPicPr>
        <p:blipFill rotWithShape="1">
          <a:blip r:embed="rId2"/>
          <a:srcRect t="28" b="28"/>
          <a:stretch/>
        </p:blipFill>
        <p:spPr>
          <a:xfrm>
            <a:off x="0" y="0"/>
            <a:ext cx="12192000" cy="2703576"/>
          </a:xfrm>
          <a:prstGeom prst="rect">
            <a:avLst/>
          </a:prstGeom>
        </p:spPr>
      </p:pic>
      <p:sp>
        <p:nvSpPr>
          <p:cNvPr id="6" name="Rectangle 5">
            <a:extLst>
              <a:ext uri="{FF2B5EF4-FFF2-40B4-BE49-F238E27FC236}">
                <a16:creationId xmlns:a16="http://schemas.microsoft.com/office/drawing/2014/main" id="{7B09C541-9AD9-1540-D2E5-C15D19349262}"/>
              </a:ext>
            </a:extLst>
          </p:cNvPr>
          <p:cNvSpPr/>
          <p:nvPr/>
        </p:nvSpPr>
        <p:spPr>
          <a:xfrm>
            <a:off x="0" y="0"/>
            <a:ext cx="12192000" cy="2764716"/>
          </a:xfrm>
          <a:prstGeom prst="rect">
            <a:avLst/>
          </a:prstGeom>
          <a:gradFill>
            <a:gsLst>
              <a:gs pos="100000">
                <a:srgbClr val="000514">
                  <a:alpha val="95000"/>
                </a:srgbClr>
              </a:gs>
              <a:gs pos="54000">
                <a:srgbClr val="00102F">
                  <a:alpha val="90000"/>
                </a:srgbClr>
              </a:gs>
              <a:gs pos="0">
                <a:schemeClr val="accent1">
                  <a:alpha val="9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1E147B-B1F6-533D-1B1F-E86B397F88DF}"/>
              </a:ext>
            </a:extLst>
          </p:cNvPr>
          <p:cNvSpPr>
            <a:spLocks noGrp="1"/>
          </p:cNvSpPr>
          <p:nvPr>
            <p:ph type="title"/>
          </p:nvPr>
        </p:nvSpPr>
        <p:spPr>
          <a:xfrm>
            <a:off x="411478" y="401016"/>
            <a:ext cx="11369047" cy="890757"/>
          </a:xfrm>
        </p:spPr>
        <p:txBody>
          <a:bodyPr anchor="t" anchorCtr="0"/>
          <a:lstStyle/>
          <a:p>
            <a:r>
              <a:rPr lang="en-US">
                <a:solidFill>
                  <a:schemeClr val="bg1"/>
                </a:solidFill>
              </a:rPr>
              <a:t>THREE STRUCTURAL ENGINES </a:t>
            </a:r>
            <a:br>
              <a:rPr lang="en-US">
                <a:solidFill>
                  <a:schemeClr val="bg1"/>
                </a:solidFill>
              </a:rPr>
            </a:br>
            <a:r>
              <a:rPr lang="en-US">
                <a:solidFill>
                  <a:schemeClr val="bg1"/>
                </a:solidFill>
              </a:rPr>
              <a:t>ARE PULLING DEMAND IN THE SAME DIRECTION</a:t>
            </a:r>
          </a:p>
        </p:txBody>
      </p:sp>
      <p:sp>
        <p:nvSpPr>
          <p:cNvPr id="9" name="Footer Placeholder 14">
            <a:extLst>
              <a:ext uri="{FF2B5EF4-FFF2-40B4-BE49-F238E27FC236}">
                <a16:creationId xmlns:a16="http://schemas.microsoft.com/office/drawing/2014/main" id="{13F90C18-276F-11E4-FF14-8C612524CEC5}"/>
              </a:ext>
            </a:extLst>
          </p:cNvPr>
          <p:cNvSpPr>
            <a:spLocks noGrp="1"/>
          </p:cNvSpPr>
          <p:nvPr>
            <p:ph type="ftr" sz="quarter" idx="12"/>
          </p:nvPr>
        </p:nvSpPr>
        <p:spPr>
          <a:xfrm>
            <a:off x="411478" y="5768975"/>
            <a:ext cx="11369047" cy="365125"/>
          </a:xfrm>
        </p:spPr>
        <p:txBody>
          <a:bodyPr/>
          <a:lstStyle/>
          <a:p>
            <a:r>
              <a:rPr lang="en-US"/>
              <a:t>Sources: Green Street Industrial Outlook 2026; Bloomberg Economics; JLL; Cushman &amp; Wakefield; TBRC; The Reshoring Initiative.</a:t>
            </a:r>
          </a:p>
        </p:txBody>
      </p:sp>
      <p:sp>
        <p:nvSpPr>
          <p:cNvPr id="14" name="Rectangle 13">
            <a:extLst>
              <a:ext uri="{FF2B5EF4-FFF2-40B4-BE49-F238E27FC236}">
                <a16:creationId xmlns:a16="http://schemas.microsoft.com/office/drawing/2014/main" id="{6D9A17F9-D8F1-A6FD-630C-77D8F14F7FE4}"/>
              </a:ext>
            </a:extLst>
          </p:cNvPr>
          <p:cNvSpPr>
            <a:spLocks/>
          </p:cNvSpPr>
          <p:nvPr/>
        </p:nvSpPr>
        <p:spPr>
          <a:xfrm>
            <a:off x="401636" y="2044700"/>
            <a:ext cx="3667763" cy="3722688"/>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64511F5F-8D94-5F6E-5D86-9F3BE5FBE9E7}"/>
              </a:ext>
            </a:extLst>
          </p:cNvPr>
          <p:cNvSpPr>
            <a:spLocks/>
          </p:cNvSpPr>
          <p:nvPr/>
        </p:nvSpPr>
        <p:spPr>
          <a:xfrm>
            <a:off x="4252279" y="2044700"/>
            <a:ext cx="3667763" cy="3722688"/>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4B809283-DBCD-44D5-5F2A-ADEF8894EEB8}"/>
              </a:ext>
            </a:extLst>
          </p:cNvPr>
          <p:cNvSpPr>
            <a:spLocks/>
          </p:cNvSpPr>
          <p:nvPr/>
        </p:nvSpPr>
        <p:spPr>
          <a:xfrm>
            <a:off x="8102921" y="2044700"/>
            <a:ext cx="3667763" cy="3722688"/>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a:extLst>
              <a:ext uri="{FF2B5EF4-FFF2-40B4-BE49-F238E27FC236}">
                <a16:creationId xmlns:a16="http://schemas.microsoft.com/office/drawing/2014/main" id="{7DC3F868-676F-729D-9A4D-5C088545D3AD}"/>
              </a:ext>
            </a:extLst>
          </p:cNvPr>
          <p:cNvSpPr/>
          <p:nvPr/>
        </p:nvSpPr>
        <p:spPr>
          <a:xfrm>
            <a:off x="1833675" y="1603185"/>
            <a:ext cx="803684" cy="803684"/>
          </a:xfrm>
          <a:prstGeom prst="ellipse">
            <a:avLst/>
          </a:prstGeom>
          <a:solidFill>
            <a:schemeClr val="accent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1361F44-4B38-464C-935B-0270C8EC82E5}"/>
              </a:ext>
            </a:extLst>
          </p:cNvPr>
          <p:cNvSpPr/>
          <p:nvPr/>
        </p:nvSpPr>
        <p:spPr>
          <a:xfrm>
            <a:off x="5684318" y="1603185"/>
            <a:ext cx="803684" cy="803684"/>
          </a:xfrm>
          <a:prstGeom prst="ellipse">
            <a:avLst/>
          </a:prstGeom>
          <a:solidFill>
            <a:schemeClr val="accent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BA88F4-A621-7612-F7F0-ECB64A208EF7}"/>
              </a:ext>
            </a:extLst>
          </p:cNvPr>
          <p:cNvSpPr/>
          <p:nvPr/>
        </p:nvSpPr>
        <p:spPr>
          <a:xfrm>
            <a:off x="9534961" y="1603185"/>
            <a:ext cx="803684" cy="803684"/>
          </a:xfrm>
          <a:prstGeom prst="ellipse">
            <a:avLst/>
          </a:prstGeom>
          <a:solidFill>
            <a:schemeClr val="accent5"/>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4FB1FDA-5E28-264C-FB27-95F91902647A}"/>
              </a:ext>
            </a:extLst>
          </p:cNvPr>
          <p:cNvSpPr txBox="1">
            <a:spLocks/>
          </p:cNvSpPr>
          <p:nvPr/>
        </p:nvSpPr>
        <p:spPr>
          <a:xfrm>
            <a:off x="680954" y="2570170"/>
            <a:ext cx="3053972" cy="256673"/>
          </a:xfrm>
          <a:prstGeom prst="rect">
            <a:avLst/>
          </a:prstGeom>
        </p:spPr>
        <p:txBody>
          <a:bodyPr wrap="square" lIns="0" tIns="0" rIns="0" bIns="0">
            <a:spAutoFit/>
          </a:bodyPr>
          <a:lstStyle>
            <a:lvl1pPr algn="l" defTabSz="914400" rtl="0" eaLnBrk="1" latinLnBrk="0" hangingPunct="1">
              <a:lnSpc>
                <a:spcPct val="90000"/>
              </a:lnSpc>
              <a:spcBef>
                <a:spcPct val="0"/>
              </a:spcBef>
              <a:buNone/>
              <a:defRPr sz="3200" b="1" kern="1200" cap="none" baseline="0">
                <a:solidFill>
                  <a:schemeClr val="accent6"/>
                </a:solidFill>
                <a:latin typeface="+mj-lt"/>
                <a:ea typeface="+mj-ea"/>
                <a:cs typeface="+mj-cs"/>
              </a:defRPr>
            </a:lvl1pPr>
          </a:lstStyle>
          <a:p>
            <a:pPr algn="ctr">
              <a:lnSpc>
                <a:spcPct val="80000"/>
              </a:lnSpc>
            </a:pPr>
            <a:r>
              <a:rPr lang="en-US" sz="2000"/>
              <a:t>E-COMMERCE</a:t>
            </a:r>
          </a:p>
        </p:txBody>
      </p:sp>
      <p:sp>
        <p:nvSpPr>
          <p:cNvPr id="22" name="Title 1">
            <a:extLst>
              <a:ext uri="{FF2B5EF4-FFF2-40B4-BE49-F238E27FC236}">
                <a16:creationId xmlns:a16="http://schemas.microsoft.com/office/drawing/2014/main" id="{8C18321C-5F11-1CA4-A68D-0268FEFF3554}"/>
              </a:ext>
            </a:extLst>
          </p:cNvPr>
          <p:cNvSpPr txBox="1">
            <a:spLocks/>
          </p:cNvSpPr>
          <p:nvPr/>
        </p:nvSpPr>
        <p:spPr>
          <a:xfrm>
            <a:off x="4567877" y="2570170"/>
            <a:ext cx="3053972" cy="256673"/>
          </a:xfrm>
          <a:prstGeom prst="rect">
            <a:avLst/>
          </a:prstGeom>
        </p:spPr>
        <p:txBody>
          <a:bodyPr wrap="square" lIns="0" tIns="0" rIns="0" bIns="0">
            <a:spAutoFit/>
          </a:bodyPr>
          <a:lstStyle>
            <a:lvl1pPr algn="l" defTabSz="914400" rtl="0" eaLnBrk="1" latinLnBrk="0" hangingPunct="1">
              <a:lnSpc>
                <a:spcPct val="90000"/>
              </a:lnSpc>
              <a:spcBef>
                <a:spcPct val="0"/>
              </a:spcBef>
              <a:buNone/>
              <a:defRPr sz="3200" b="1" kern="1200" cap="none" baseline="0">
                <a:solidFill>
                  <a:schemeClr val="accent6"/>
                </a:solidFill>
                <a:latin typeface="+mj-lt"/>
                <a:ea typeface="+mj-ea"/>
                <a:cs typeface="+mj-cs"/>
              </a:defRPr>
            </a:lvl1pPr>
          </a:lstStyle>
          <a:p>
            <a:pPr algn="ctr">
              <a:lnSpc>
                <a:spcPct val="80000"/>
              </a:lnSpc>
            </a:pPr>
            <a:r>
              <a:rPr lang="en-US" sz="2000"/>
              <a:t>AI &amp; AUTOMATION</a:t>
            </a:r>
          </a:p>
        </p:txBody>
      </p:sp>
      <p:sp>
        <p:nvSpPr>
          <p:cNvPr id="23" name="Title 1">
            <a:extLst>
              <a:ext uri="{FF2B5EF4-FFF2-40B4-BE49-F238E27FC236}">
                <a16:creationId xmlns:a16="http://schemas.microsoft.com/office/drawing/2014/main" id="{DAB7BFDA-564D-90C3-0B2B-C9937A5380DB}"/>
              </a:ext>
            </a:extLst>
          </p:cNvPr>
          <p:cNvSpPr txBox="1">
            <a:spLocks/>
          </p:cNvSpPr>
          <p:nvPr/>
        </p:nvSpPr>
        <p:spPr>
          <a:xfrm>
            <a:off x="8454800" y="2570170"/>
            <a:ext cx="3053972" cy="256673"/>
          </a:xfrm>
          <a:prstGeom prst="rect">
            <a:avLst/>
          </a:prstGeom>
        </p:spPr>
        <p:txBody>
          <a:bodyPr wrap="square" lIns="0" tIns="0" rIns="0" bIns="0">
            <a:spAutoFit/>
          </a:bodyPr>
          <a:lstStyle>
            <a:lvl1pPr algn="l" defTabSz="914400" rtl="0" eaLnBrk="1" latinLnBrk="0" hangingPunct="1">
              <a:lnSpc>
                <a:spcPct val="90000"/>
              </a:lnSpc>
              <a:spcBef>
                <a:spcPct val="0"/>
              </a:spcBef>
              <a:buNone/>
              <a:defRPr sz="3200" b="1" kern="1200" cap="none" baseline="0">
                <a:solidFill>
                  <a:schemeClr val="accent6"/>
                </a:solidFill>
                <a:latin typeface="+mj-lt"/>
                <a:ea typeface="+mj-ea"/>
                <a:cs typeface="+mj-cs"/>
              </a:defRPr>
            </a:lvl1pPr>
          </a:lstStyle>
          <a:p>
            <a:pPr algn="ctr">
              <a:lnSpc>
                <a:spcPct val="80000"/>
              </a:lnSpc>
            </a:pPr>
            <a:r>
              <a:rPr lang="en-US" sz="2000"/>
              <a:t>RESHORING</a:t>
            </a:r>
          </a:p>
        </p:txBody>
      </p:sp>
      <p:sp>
        <p:nvSpPr>
          <p:cNvPr id="66" name="Footer Placeholder 2">
            <a:extLst>
              <a:ext uri="{FF2B5EF4-FFF2-40B4-BE49-F238E27FC236}">
                <a16:creationId xmlns:a16="http://schemas.microsoft.com/office/drawing/2014/main" id="{52B3C170-78D8-E253-BE64-A0B29BEA4AD4}"/>
              </a:ext>
            </a:extLst>
          </p:cNvPr>
          <p:cNvSpPr txBox="1">
            <a:spLocks/>
          </p:cNvSpPr>
          <p:nvPr/>
        </p:nvSpPr>
        <p:spPr>
          <a:xfrm>
            <a:off x="680954" y="5242515"/>
            <a:ext cx="3053972" cy="334066"/>
          </a:xfrm>
          <a:prstGeom prst="rect">
            <a:avLst/>
          </a:prstGeom>
        </p:spPr>
        <p:txBody>
          <a:bodyPr wrap="square" lIns="0" tIns="0" rIns="0" bIns="0" anchor="ctr" anchorCtr="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1200" b="1">
                <a:solidFill>
                  <a:schemeClr val="accent6"/>
                </a:solidFill>
              </a:rPr>
              <a:t>E-commerce is still only ~16% of total retail sales — runway remains.</a:t>
            </a:r>
          </a:p>
        </p:txBody>
      </p:sp>
      <p:sp>
        <p:nvSpPr>
          <p:cNvPr id="67" name="Footer Placeholder 2">
            <a:extLst>
              <a:ext uri="{FF2B5EF4-FFF2-40B4-BE49-F238E27FC236}">
                <a16:creationId xmlns:a16="http://schemas.microsoft.com/office/drawing/2014/main" id="{11F39E58-25B5-1028-6807-A667950F1C97}"/>
              </a:ext>
            </a:extLst>
          </p:cNvPr>
          <p:cNvSpPr txBox="1">
            <a:spLocks/>
          </p:cNvSpPr>
          <p:nvPr/>
        </p:nvSpPr>
        <p:spPr>
          <a:xfrm>
            <a:off x="4559174" y="5242515"/>
            <a:ext cx="3053972" cy="334066"/>
          </a:xfrm>
          <a:prstGeom prst="rect">
            <a:avLst/>
          </a:prstGeom>
        </p:spPr>
        <p:txBody>
          <a:bodyPr wrap="square" lIns="0" tIns="0" rIns="0" bIns="0" anchor="ctr" anchorCtr="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1200" b="1">
                <a:solidFill>
                  <a:schemeClr val="accent6"/>
                </a:solidFill>
              </a:rPr>
              <a:t>Modernization premium widens the gap between Class A &amp; legacy infill.</a:t>
            </a:r>
          </a:p>
        </p:txBody>
      </p:sp>
      <p:sp>
        <p:nvSpPr>
          <p:cNvPr id="68" name="Footer Placeholder 2">
            <a:extLst>
              <a:ext uri="{FF2B5EF4-FFF2-40B4-BE49-F238E27FC236}">
                <a16:creationId xmlns:a16="http://schemas.microsoft.com/office/drawing/2014/main" id="{2CBE405E-9AE3-3928-7F7C-774321731672}"/>
              </a:ext>
            </a:extLst>
          </p:cNvPr>
          <p:cNvSpPr txBox="1">
            <a:spLocks/>
          </p:cNvSpPr>
          <p:nvPr/>
        </p:nvSpPr>
        <p:spPr>
          <a:xfrm>
            <a:off x="8409817" y="5242515"/>
            <a:ext cx="3053972" cy="334066"/>
          </a:xfrm>
          <a:prstGeom prst="rect">
            <a:avLst/>
          </a:prstGeom>
        </p:spPr>
        <p:txBody>
          <a:bodyPr wrap="square" lIns="0" tIns="0" rIns="0" bIns="0" anchor="ctr" anchorCtr="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1200" b="1">
                <a:solidFill>
                  <a:schemeClr val="accent6"/>
                </a:solidFill>
              </a:rPr>
              <a:t>Coastal infill captures upstream/downstream supply-chain spillover.</a:t>
            </a:r>
          </a:p>
        </p:txBody>
      </p:sp>
      <p:cxnSp>
        <p:nvCxnSpPr>
          <p:cNvPr id="25" name="Straight Connector 24">
            <a:extLst>
              <a:ext uri="{FF2B5EF4-FFF2-40B4-BE49-F238E27FC236}">
                <a16:creationId xmlns:a16="http://schemas.microsoft.com/office/drawing/2014/main" id="{F9CF15EB-1738-D32A-D4A5-467F62B6239F}"/>
              </a:ext>
            </a:extLst>
          </p:cNvPr>
          <p:cNvCxnSpPr/>
          <p:nvPr/>
        </p:nvCxnSpPr>
        <p:spPr>
          <a:xfrm>
            <a:off x="680954" y="2954144"/>
            <a:ext cx="305397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Footer Placeholder 2">
            <a:extLst>
              <a:ext uri="{FF2B5EF4-FFF2-40B4-BE49-F238E27FC236}">
                <a16:creationId xmlns:a16="http://schemas.microsoft.com/office/drawing/2014/main" id="{1AF87538-394A-4771-A52B-9B34DBA62AE4}"/>
              </a:ext>
            </a:extLst>
          </p:cNvPr>
          <p:cNvSpPr txBox="1">
            <a:spLocks/>
          </p:cNvSpPr>
          <p:nvPr/>
        </p:nvSpPr>
        <p:spPr>
          <a:xfrm>
            <a:off x="1630680" y="3137275"/>
            <a:ext cx="2104246" cy="334066"/>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300"/>
              </a:spcBef>
              <a:buClr>
                <a:schemeClr val="accent1"/>
              </a:buClr>
            </a:pPr>
            <a:r>
              <a:rPr lang="en-US" sz="1200">
                <a:solidFill>
                  <a:schemeClr val="accent6"/>
                </a:solidFill>
              </a:rPr>
              <a:t>Warehouse space for e-commerce sales required vs. brick-and-mortar.</a:t>
            </a:r>
          </a:p>
        </p:txBody>
      </p:sp>
      <p:sp>
        <p:nvSpPr>
          <p:cNvPr id="30" name="Footer Placeholder 2">
            <a:extLst>
              <a:ext uri="{FF2B5EF4-FFF2-40B4-BE49-F238E27FC236}">
                <a16:creationId xmlns:a16="http://schemas.microsoft.com/office/drawing/2014/main" id="{CD0A9852-84BD-D7F9-C334-B25DE863CF60}"/>
              </a:ext>
            </a:extLst>
          </p:cNvPr>
          <p:cNvSpPr txBox="1">
            <a:spLocks/>
          </p:cNvSpPr>
          <p:nvPr/>
        </p:nvSpPr>
        <p:spPr>
          <a:xfrm>
            <a:off x="680954" y="3136473"/>
            <a:ext cx="835426" cy="335669"/>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2400" b="1">
                <a:solidFill>
                  <a:schemeClr val="accent1"/>
                </a:solidFill>
              </a:rPr>
              <a:t>3×</a:t>
            </a:r>
          </a:p>
        </p:txBody>
      </p:sp>
      <p:sp>
        <p:nvSpPr>
          <p:cNvPr id="33" name="Footer Placeholder 2">
            <a:extLst>
              <a:ext uri="{FF2B5EF4-FFF2-40B4-BE49-F238E27FC236}">
                <a16:creationId xmlns:a16="http://schemas.microsoft.com/office/drawing/2014/main" id="{D4EEFC72-EE37-CB48-BC1B-47378A7C3D40}"/>
              </a:ext>
            </a:extLst>
          </p:cNvPr>
          <p:cNvSpPr txBox="1">
            <a:spLocks/>
          </p:cNvSpPr>
          <p:nvPr/>
        </p:nvSpPr>
        <p:spPr>
          <a:xfrm>
            <a:off x="1630680" y="3836800"/>
            <a:ext cx="2104246" cy="500265"/>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300"/>
              </a:spcBef>
              <a:buClr>
                <a:schemeClr val="accent1"/>
              </a:buClr>
            </a:pPr>
            <a:r>
              <a:rPr lang="en-US" sz="1200">
                <a:solidFill>
                  <a:schemeClr val="accent6"/>
                </a:solidFill>
              </a:rPr>
              <a:t>Of 2025 U.S. industrial net absorption came from </a:t>
            </a:r>
            <a:br>
              <a:rPr lang="en-US" sz="1200">
                <a:solidFill>
                  <a:schemeClr val="accent6"/>
                </a:solidFill>
              </a:rPr>
            </a:br>
            <a:r>
              <a:rPr lang="en-US" sz="1200">
                <a:solidFill>
                  <a:schemeClr val="accent6"/>
                </a:solidFill>
              </a:rPr>
              <a:t>Amazon alone.</a:t>
            </a:r>
          </a:p>
        </p:txBody>
      </p:sp>
      <p:sp>
        <p:nvSpPr>
          <p:cNvPr id="34" name="Footer Placeholder 2">
            <a:extLst>
              <a:ext uri="{FF2B5EF4-FFF2-40B4-BE49-F238E27FC236}">
                <a16:creationId xmlns:a16="http://schemas.microsoft.com/office/drawing/2014/main" id="{62C700BA-8F3A-709C-72DA-6960D0D6FF1F}"/>
              </a:ext>
            </a:extLst>
          </p:cNvPr>
          <p:cNvSpPr txBox="1">
            <a:spLocks/>
          </p:cNvSpPr>
          <p:nvPr/>
        </p:nvSpPr>
        <p:spPr>
          <a:xfrm>
            <a:off x="680954" y="3919098"/>
            <a:ext cx="835426" cy="335669"/>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2400" b="1">
                <a:solidFill>
                  <a:schemeClr val="accent1"/>
                </a:solidFill>
              </a:rPr>
              <a:t>20%</a:t>
            </a:r>
          </a:p>
        </p:txBody>
      </p:sp>
      <p:sp>
        <p:nvSpPr>
          <p:cNvPr id="36" name="Footer Placeholder 2">
            <a:extLst>
              <a:ext uri="{FF2B5EF4-FFF2-40B4-BE49-F238E27FC236}">
                <a16:creationId xmlns:a16="http://schemas.microsoft.com/office/drawing/2014/main" id="{AAE22701-3D9D-7D3C-EFEE-F13E952B0CC9}"/>
              </a:ext>
            </a:extLst>
          </p:cNvPr>
          <p:cNvSpPr txBox="1">
            <a:spLocks/>
          </p:cNvSpPr>
          <p:nvPr/>
        </p:nvSpPr>
        <p:spPr>
          <a:xfrm>
            <a:off x="1630680" y="4702526"/>
            <a:ext cx="2104246" cy="334066"/>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300"/>
              </a:spcBef>
              <a:buClr>
                <a:schemeClr val="accent1"/>
              </a:buClr>
            </a:pPr>
            <a:r>
              <a:rPr lang="en-US" sz="1200">
                <a:solidFill>
                  <a:schemeClr val="accent6"/>
                </a:solidFill>
              </a:rPr>
              <a:t>5-yr CAGR forecast for e-commerce sales (Green Street).</a:t>
            </a:r>
          </a:p>
        </p:txBody>
      </p:sp>
      <p:sp>
        <p:nvSpPr>
          <p:cNvPr id="37" name="Footer Placeholder 2">
            <a:extLst>
              <a:ext uri="{FF2B5EF4-FFF2-40B4-BE49-F238E27FC236}">
                <a16:creationId xmlns:a16="http://schemas.microsoft.com/office/drawing/2014/main" id="{7F279599-BC81-186D-3E06-AF4F2E9A7067}"/>
              </a:ext>
            </a:extLst>
          </p:cNvPr>
          <p:cNvSpPr txBox="1">
            <a:spLocks/>
          </p:cNvSpPr>
          <p:nvPr/>
        </p:nvSpPr>
        <p:spPr>
          <a:xfrm>
            <a:off x="680954" y="4701723"/>
            <a:ext cx="835426" cy="335669"/>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2400" b="1">
                <a:solidFill>
                  <a:schemeClr val="accent1"/>
                </a:solidFill>
              </a:rPr>
              <a:t>+5.5%</a:t>
            </a:r>
          </a:p>
        </p:txBody>
      </p:sp>
      <p:cxnSp>
        <p:nvCxnSpPr>
          <p:cNvPr id="41" name="Straight Connector 40">
            <a:extLst>
              <a:ext uri="{FF2B5EF4-FFF2-40B4-BE49-F238E27FC236}">
                <a16:creationId xmlns:a16="http://schemas.microsoft.com/office/drawing/2014/main" id="{7014A578-8634-0273-D4E0-529A05414437}"/>
              </a:ext>
            </a:extLst>
          </p:cNvPr>
          <p:cNvCxnSpPr/>
          <p:nvPr/>
        </p:nvCxnSpPr>
        <p:spPr>
          <a:xfrm>
            <a:off x="680954" y="3654471"/>
            <a:ext cx="305397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10E8B38-D5BF-6BA1-FBA1-B6B1370B8531}"/>
              </a:ext>
            </a:extLst>
          </p:cNvPr>
          <p:cNvCxnSpPr/>
          <p:nvPr/>
        </p:nvCxnSpPr>
        <p:spPr>
          <a:xfrm>
            <a:off x="680954" y="4519394"/>
            <a:ext cx="305397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44E55F7-30D5-EA8E-577A-BF03B9C9CD3F}"/>
              </a:ext>
            </a:extLst>
          </p:cNvPr>
          <p:cNvCxnSpPr/>
          <p:nvPr/>
        </p:nvCxnSpPr>
        <p:spPr>
          <a:xfrm>
            <a:off x="4559174" y="2954144"/>
            <a:ext cx="305397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B9D428C-2981-2624-BC67-CDD3C12EB317}"/>
              </a:ext>
            </a:extLst>
          </p:cNvPr>
          <p:cNvGrpSpPr/>
          <p:nvPr/>
        </p:nvGrpSpPr>
        <p:grpSpPr>
          <a:xfrm>
            <a:off x="4559174" y="3136473"/>
            <a:ext cx="3053972" cy="335669"/>
            <a:chOff x="4559174" y="3204567"/>
            <a:chExt cx="3053972" cy="335669"/>
          </a:xfrm>
        </p:grpSpPr>
        <p:sp>
          <p:nvSpPr>
            <p:cNvPr id="82" name="Footer Placeholder 2">
              <a:extLst>
                <a:ext uri="{FF2B5EF4-FFF2-40B4-BE49-F238E27FC236}">
                  <a16:creationId xmlns:a16="http://schemas.microsoft.com/office/drawing/2014/main" id="{1FCB4346-CC8A-C640-830F-FEDCFB5AA7F6}"/>
                </a:ext>
              </a:extLst>
            </p:cNvPr>
            <p:cNvSpPr txBox="1">
              <a:spLocks/>
            </p:cNvSpPr>
            <p:nvPr/>
          </p:nvSpPr>
          <p:spPr>
            <a:xfrm>
              <a:off x="5508900" y="3205369"/>
              <a:ext cx="2104246" cy="334066"/>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300"/>
                </a:spcBef>
                <a:buClr>
                  <a:schemeClr val="accent1"/>
                </a:buClr>
              </a:pPr>
              <a:r>
                <a:rPr lang="en-US" sz="1200">
                  <a:solidFill>
                    <a:schemeClr val="accent6"/>
                  </a:solidFill>
                </a:rPr>
                <a:t>AI-in-manufacturing market by 2030 (+42% CAGR, TBRC).</a:t>
              </a:r>
            </a:p>
          </p:txBody>
        </p:sp>
        <p:sp>
          <p:nvSpPr>
            <p:cNvPr id="83" name="Footer Placeholder 2">
              <a:extLst>
                <a:ext uri="{FF2B5EF4-FFF2-40B4-BE49-F238E27FC236}">
                  <a16:creationId xmlns:a16="http://schemas.microsoft.com/office/drawing/2014/main" id="{B3A55DDC-36D4-9057-7C5E-B7B982B63770}"/>
                </a:ext>
              </a:extLst>
            </p:cNvPr>
            <p:cNvSpPr txBox="1">
              <a:spLocks/>
            </p:cNvSpPr>
            <p:nvPr/>
          </p:nvSpPr>
          <p:spPr>
            <a:xfrm>
              <a:off x="4559174" y="3204567"/>
              <a:ext cx="835426" cy="335669"/>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2400" b="1">
                  <a:solidFill>
                    <a:schemeClr val="accent1"/>
                  </a:solidFill>
                </a:rPr>
                <a:t>$34B</a:t>
              </a:r>
            </a:p>
          </p:txBody>
        </p:sp>
      </p:grpSp>
      <p:sp>
        <p:nvSpPr>
          <p:cNvPr id="80" name="Footer Placeholder 2">
            <a:extLst>
              <a:ext uri="{FF2B5EF4-FFF2-40B4-BE49-F238E27FC236}">
                <a16:creationId xmlns:a16="http://schemas.microsoft.com/office/drawing/2014/main" id="{C2091257-3F98-DCCA-D700-20ED918BD254}"/>
              </a:ext>
            </a:extLst>
          </p:cNvPr>
          <p:cNvSpPr txBox="1">
            <a:spLocks/>
          </p:cNvSpPr>
          <p:nvPr/>
        </p:nvSpPr>
        <p:spPr>
          <a:xfrm>
            <a:off x="5508900" y="3919900"/>
            <a:ext cx="2104246" cy="334066"/>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300"/>
              </a:spcBef>
              <a:buClr>
                <a:schemeClr val="accent1"/>
              </a:buClr>
            </a:pPr>
            <a:r>
              <a:rPr lang="en-US" sz="1200">
                <a:solidFill>
                  <a:schemeClr val="accent6"/>
                </a:solidFill>
              </a:rPr>
              <a:t>Just-in-time + robotics require modern clear-height buildings.</a:t>
            </a:r>
          </a:p>
        </p:txBody>
      </p:sp>
      <p:sp>
        <p:nvSpPr>
          <p:cNvPr id="81" name="Footer Placeholder 2">
            <a:extLst>
              <a:ext uri="{FF2B5EF4-FFF2-40B4-BE49-F238E27FC236}">
                <a16:creationId xmlns:a16="http://schemas.microsoft.com/office/drawing/2014/main" id="{9A6ECF7E-BA55-8D5E-E8E2-2F0B0378B0CC}"/>
              </a:ext>
            </a:extLst>
          </p:cNvPr>
          <p:cNvSpPr txBox="1">
            <a:spLocks/>
          </p:cNvSpPr>
          <p:nvPr/>
        </p:nvSpPr>
        <p:spPr>
          <a:xfrm>
            <a:off x="4559174" y="3919098"/>
            <a:ext cx="835426" cy="335669"/>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2400" b="1">
                <a:solidFill>
                  <a:schemeClr val="accent1"/>
                </a:solidFill>
              </a:rPr>
              <a:t>Mod.</a:t>
            </a:r>
          </a:p>
        </p:txBody>
      </p:sp>
      <p:sp>
        <p:nvSpPr>
          <p:cNvPr id="78" name="Footer Placeholder 2">
            <a:extLst>
              <a:ext uri="{FF2B5EF4-FFF2-40B4-BE49-F238E27FC236}">
                <a16:creationId xmlns:a16="http://schemas.microsoft.com/office/drawing/2014/main" id="{4DB16FCA-C2EE-8F74-B552-270554536C57}"/>
              </a:ext>
            </a:extLst>
          </p:cNvPr>
          <p:cNvSpPr txBox="1">
            <a:spLocks/>
          </p:cNvSpPr>
          <p:nvPr/>
        </p:nvSpPr>
        <p:spPr>
          <a:xfrm>
            <a:off x="5508900" y="4702526"/>
            <a:ext cx="2104246" cy="334066"/>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300"/>
              </a:spcBef>
              <a:buClr>
                <a:schemeClr val="accent1"/>
              </a:buClr>
            </a:pPr>
            <a:r>
              <a:rPr lang="en-US" sz="1200">
                <a:solidFill>
                  <a:schemeClr val="accent6"/>
                </a:solidFill>
              </a:rPr>
              <a:t>Older infill assets trade at discounts — our value-add lane.</a:t>
            </a:r>
          </a:p>
        </p:txBody>
      </p:sp>
      <p:sp>
        <p:nvSpPr>
          <p:cNvPr id="79" name="Footer Placeholder 2">
            <a:extLst>
              <a:ext uri="{FF2B5EF4-FFF2-40B4-BE49-F238E27FC236}">
                <a16:creationId xmlns:a16="http://schemas.microsoft.com/office/drawing/2014/main" id="{A003E143-9503-668D-81B0-5F7E350FA609}"/>
              </a:ext>
            </a:extLst>
          </p:cNvPr>
          <p:cNvSpPr txBox="1">
            <a:spLocks/>
          </p:cNvSpPr>
          <p:nvPr/>
        </p:nvSpPr>
        <p:spPr>
          <a:xfrm>
            <a:off x="4559174" y="4701723"/>
            <a:ext cx="835426" cy="335669"/>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l-GR" sz="2400" b="1">
                <a:solidFill>
                  <a:schemeClr val="accent1"/>
                </a:solidFill>
              </a:rPr>
              <a:t>Δ</a:t>
            </a:r>
          </a:p>
        </p:txBody>
      </p:sp>
      <p:cxnSp>
        <p:nvCxnSpPr>
          <p:cNvPr id="76" name="Straight Connector 75">
            <a:extLst>
              <a:ext uri="{FF2B5EF4-FFF2-40B4-BE49-F238E27FC236}">
                <a16:creationId xmlns:a16="http://schemas.microsoft.com/office/drawing/2014/main" id="{FD6D1E64-9D25-9FF9-A959-68268FFB03BC}"/>
              </a:ext>
            </a:extLst>
          </p:cNvPr>
          <p:cNvCxnSpPr/>
          <p:nvPr/>
        </p:nvCxnSpPr>
        <p:spPr>
          <a:xfrm>
            <a:off x="4559174" y="3654471"/>
            <a:ext cx="305397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6B43517-56D0-9C15-D4EE-37F84F5E85C9}"/>
              </a:ext>
            </a:extLst>
          </p:cNvPr>
          <p:cNvCxnSpPr/>
          <p:nvPr/>
        </p:nvCxnSpPr>
        <p:spPr>
          <a:xfrm>
            <a:off x="4559174" y="4519394"/>
            <a:ext cx="305397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5318E94-5819-13A2-194B-283708920E78}"/>
              </a:ext>
            </a:extLst>
          </p:cNvPr>
          <p:cNvCxnSpPr/>
          <p:nvPr/>
        </p:nvCxnSpPr>
        <p:spPr>
          <a:xfrm>
            <a:off x="8409817" y="2954144"/>
            <a:ext cx="305397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6" name="Footer Placeholder 2">
            <a:extLst>
              <a:ext uri="{FF2B5EF4-FFF2-40B4-BE49-F238E27FC236}">
                <a16:creationId xmlns:a16="http://schemas.microsoft.com/office/drawing/2014/main" id="{A5E31999-A352-E178-48A7-46159EED12FD}"/>
              </a:ext>
            </a:extLst>
          </p:cNvPr>
          <p:cNvSpPr txBox="1">
            <a:spLocks/>
          </p:cNvSpPr>
          <p:nvPr/>
        </p:nvSpPr>
        <p:spPr>
          <a:xfrm>
            <a:off x="9359543" y="3137275"/>
            <a:ext cx="2104246" cy="334066"/>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300"/>
              </a:spcBef>
              <a:buClr>
                <a:schemeClr val="accent1"/>
              </a:buClr>
            </a:pPr>
            <a:r>
              <a:rPr lang="en-US" sz="1200">
                <a:solidFill>
                  <a:schemeClr val="accent6"/>
                </a:solidFill>
              </a:rPr>
              <a:t>Committed by international firms to reshore U.S. manufacturing.</a:t>
            </a:r>
          </a:p>
        </p:txBody>
      </p:sp>
      <p:sp>
        <p:nvSpPr>
          <p:cNvPr id="97" name="Footer Placeholder 2">
            <a:extLst>
              <a:ext uri="{FF2B5EF4-FFF2-40B4-BE49-F238E27FC236}">
                <a16:creationId xmlns:a16="http://schemas.microsoft.com/office/drawing/2014/main" id="{D59D8601-2B65-2AA7-2CC6-F359CF485DF9}"/>
              </a:ext>
            </a:extLst>
          </p:cNvPr>
          <p:cNvSpPr txBox="1">
            <a:spLocks/>
          </p:cNvSpPr>
          <p:nvPr/>
        </p:nvSpPr>
        <p:spPr>
          <a:xfrm>
            <a:off x="8409817" y="3136473"/>
            <a:ext cx="835426" cy="335669"/>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2400" b="1">
                <a:solidFill>
                  <a:schemeClr val="accent1"/>
                </a:solidFill>
              </a:rPr>
              <a:t>$7T</a:t>
            </a:r>
          </a:p>
        </p:txBody>
      </p:sp>
      <p:sp>
        <p:nvSpPr>
          <p:cNvPr id="94" name="Footer Placeholder 2">
            <a:extLst>
              <a:ext uri="{FF2B5EF4-FFF2-40B4-BE49-F238E27FC236}">
                <a16:creationId xmlns:a16="http://schemas.microsoft.com/office/drawing/2014/main" id="{F1948548-5C73-33EE-48D2-9F3308093297}"/>
              </a:ext>
            </a:extLst>
          </p:cNvPr>
          <p:cNvSpPr txBox="1">
            <a:spLocks/>
          </p:cNvSpPr>
          <p:nvPr/>
        </p:nvSpPr>
        <p:spPr>
          <a:xfrm>
            <a:off x="9359543" y="3919900"/>
            <a:ext cx="2104246" cy="334066"/>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300"/>
              </a:spcBef>
              <a:buClr>
                <a:schemeClr val="accent1"/>
              </a:buClr>
            </a:pPr>
            <a:r>
              <a:rPr lang="en-US" sz="1200">
                <a:solidFill>
                  <a:schemeClr val="accent6"/>
                </a:solidFill>
              </a:rPr>
              <a:t>Supplier commitments in Phoenix alone after TSMC / Intel / LG.</a:t>
            </a:r>
          </a:p>
        </p:txBody>
      </p:sp>
      <p:sp>
        <p:nvSpPr>
          <p:cNvPr id="95" name="Footer Placeholder 2">
            <a:extLst>
              <a:ext uri="{FF2B5EF4-FFF2-40B4-BE49-F238E27FC236}">
                <a16:creationId xmlns:a16="http://schemas.microsoft.com/office/drawing/2014/main" id="{88C8E734-5822-9958-6206-0FC15022ED68}"/>
              </a:ext>
            </a:extLst>
          </p:cNvPr>
          <p:cNvSpPr txBox="1">
            <a:spLocks/>
          </p:cNvSpPr>
          <p:nvPr/>
        </p:nvSpPr>
        <p:spPr>
          <a:xfrm>
            <a:off x="8373900" y="3919098"/>
            <a:ext cx="907260" cy="335669"/>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2400" b="1">
                <a:solidFill>
                  <a:schemeClr val="accent1"/>
                </a:solidFill>
              </a:rPr>
              <a:t>9M SF</a:t>
            </a:r>
          </a:p>
        </p:txBody>
      </p:sp>
      <p:sp>
        <p:nvSpPr>
          <p:cNvPr id="92" name="Footer Placeholder 2">
            <a:extLst>
              <a:ext uri="{FF2B5EF4-FFF2-40B4-BE49-F238E27FC236}">
                <a16:creationId xmlns:a16="http://schemas.microsoft.com/office/drawing/2014/main" id="{4A60C8AF-52DC-D259-A738-66C3492CE132}"/>
              </a:ext>
            </a:extLst>
          </p:cNvPr>
          <p:cNvSpPr txBox="1">
            <a:spLocks/>
          </p:cNvSpPr>
          <p:nvPr/>
        </p:nvSpPr>
        <p:spPr>
          <a:xfrm>
            <a:off x="9359543" y="4702526"/>
            <a:ext cx="2104246" cy="334066"/>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300"/>
              </a:spcBef>
              <a:buClr>
                <a:schemeClr val="accent1"/>
              </a:buClr>
            </a:pPr>
            <a:r>
              <a:rPr lang="en-US" sz="1200">
                <a:solidFill>
                  <a:schemeClr val="accent6"/>
                </a:solidFill>
              </a:rPr>
              <a:t>Billion SF of industrial demand per $1T reshored (JLL, C&amp;W).</a:t>
            </a:r>
          </a:p>
        </p:txBody>
      </p:sp>
      <p:sp>
        <p:nvSpPr>
          <p:cNvPr id="93" name="Footer Placeholder 2">
            <a:extLst>
              <a:ext uri="{FF2B5EF4-FFF2-40B4-BE49-F238E27FC236}">
                <a16:creationId xmlns:a16="http://schemas.microsoft.com/office/drawing/2014/main" id="{14FAFE7F-BD89-3B13-872A-17332D43A217}"/>
              </a:ext>
            </a:extLst>
          </p:cNvPr>
          <p:cNvSpPr txBox="1">
            <a:spLocks/>
          </p:cNvSpPr>
          <p:nvPr/>
        </p:nvSpPr>
        <p:spPr>
          <a:xfrm>
            <a:off x="8409817" y="4701723"/>
            <a:ext cx="835426" cy="335669"/>
          </a:xfrm>
          <a:prstGeom prst="rect">
            <a:avLst/>
          </a:prstGeom>
        </p:spPr>
        <p:txBody>
          <a:bodyPr wrap="square" lIns="0" tIns="0" rIns="0" bIns="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ts val="300"/>
              </a:spcBef>
              <a:buClr>
                <a:schemeClr val="accent1"/>
              </a:buClr>
            </a:pPr>
            <a:r>
              <a:rPr lang="en-US" sz="2400" b="1">
                <a:solidFill>
                  <a:schemeClr val="accent1"/>
                </a:solidFill>
              </a:rPr>
              <a:t>1.5-2.5</a:t>
            </a:r>
          </a:p>
        </p:txBody>
      </p:sp>
      <p:cxnSp>
        <p:nvCxnSpPr>
          <p:cNvPr id="90" name="Straight Connector 89">
            <a:extLst>
              <a:ext uri="{FF2B5EF4-FFF2-40B4-BE49-F238E27FC236}">
                <a16:creationId xmlns:a16="http://schemas.microsoft.com/office/drawing/2014/main" id="{28F811B7-E90E-5EA3-3997-0020D8E70BB5}"/>
              </a:ext>
            </a:extLst>
          </p:cNvPr>
          <p:cNvCxnSpPr/>
          <p:nvPr/>
        </p:nvCxnSpPr>
        <p:spPr>
          <a:xfrm>
            <a:off x="8409817" y="3654471"/>
            <a:ext cx="305397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EFAB541-49C3-EAE6-DA32-43550702D6F1}"/>
              </a:ext>
            </a:extLst>
          </p:cNvPr>
          <p:cNvCxnSpPr/>
          <p:nvPr/>
        </p:nvCxnSpPr>
        <p:spPr>
          <a:xfrm>
            <a:off x="8409817" y="4519394"/>
            <a:ext cx="305397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9" name="Graphic 98">
            <a:extLst>
              <a:ext uri="{FF2B5EF4-FFF2-40B4-BE49-F238E27FC236}">
                <a16:creationId xmlns:a16="http://schemas.microsoft.com/office/drawing/2014/main" id="{A7DB5B67-525A-AF08-E3DB-D6540C597B6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36712" y="1806222"/>
            <a:ext cx="397610" cy="397610"/>
          </a:xfrm>
          <a:prstGeom prst="rect">
            <a:avLst/>
          </a:prstGeom>
        </p:spPr>
      </p:pic>
      <p:pic>
        <p:nvPicPr>
          <p:cNvPr id="101" name="Graphic 100">
            <a:extLst>
              <a:ext uri="{FF2B5EF4-FFF2-40B4-BE49-F238E27FC236}">
                <a16:creationId xmlns:a16="http://schemas.microsoft.com/office/drawing/2014/main" id="{57C9DCEC-28B7-BEDD-D9AA-75DD0E52D43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863204" y="1782071"/>
            <a:ext cx="445912" cy="445912"/>
          </a:xfrm>
          <a:prstGeom prst="rect">
            <a:avLst/>
          </a:prstGeom>
        </p:spPr>
      </p:pic>
      <p:pic>
        <p:nvPicPr>
          <p:cNvPr id="103" name="Graphic 102">
            <a:extLst>
              <a:ext uri="{FF2B5EF4-FFF2-40B4-BE49-F238E27FC236}">
                <a16:creationId xmlns:a16="http://schemas.microsoft.com/office/drawing/2014/main" id="{2C8B97AE-F620-7786-F1FD-17DE1FCB9D7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736184" y="1804408"/>
            <a:ext cx="401238" cy="401238"/>
          </a:xfrm>
          <a:prstGeom prst="rect">
            <a:avLst/>
          </a:prstGeom>
        </p:spPr>
      </p:pic>
      <p:sp>
        <p:nvSpPr>
          <p:cNvPr id="7" name="Text Placeholder 3">
            <a:extLst>
              <a:ext uri="{FF2B5EF4-FFF2-40B4-BE49-F238E27FC236}">
                <a16:creationId xmlns:a16="http://schemas.microsoft.com/office/drawing/2014/main" id="{4A7A05E5-0BE4-8D4C-7B34-B211CA083C1B}"/>
              </a:ext>
            </a:extLst>
          </p:cNvPr>
          <p:cNvSpPr>
            <a:spLocks noGrp="1"/>
          </p:cNvSpPr>
          <p:nvPr>
            <p:ph type="body" sz="quarter" idx="11"/>
          </p:nvPr>
        </p:nvSpPr>
        <p:spPr>
          <a:xfrm>
            <a:off x="411478" y="161265"/>
            <a:ext cx="11369047" cy="153888"/>
          </a:xfrm>
        </p:spPr>
        <p:txBody>
          <a:bodyPr/>
          <a:lstStyle/>
          <a:p>
            <a:r>
              <a:rPr lang="en-US" sz="1100" b="1" spc="100">
                <a:solidFill>
                  <a:schemeClr val="bg1"/>
                </a:solidFill>
              </a:rPr>
              <a:t>DEMAND DRIVERS</a:t>
            </a:r>
          </a:p>
        </p:txBody>
      </p:sp>
    </p:spTree>
    <p:extLst>
      <p:ext uri="{BB962C8B-B14F-4D97-AF65-F5344CB8AC3E}">
        <p14:creationId xmlns:p14="http://schemas.microsoft.com/office/powerpoint/2010/main" val="8173441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heme/theme1.xml><?xml version="1.0" encoding="utf-8"?>
<a:theme xmlns:a="http://schemas.openxmlformats.org/drawingml/2006/main" name="Office Theme">
  <a:themeElements>
    <a:clrScheme name="Custom 58">
      <a:dk1>
        <a:sysClr val="windowText" lastClr="000000"/>
      </a:dk1>
      <a:lt1>
        <a:sysClr val="window" lastClr="FFFFFF"/>
      </a:lt1>
      <a:dk2>
        <a:srgbClr val="3F3F3F"/>
      </a:dk2>
      <a:lt2>
        <a:srgbClr val="F2F2F2"/>
      </a:lt2>
      <a:accent1>
        <a:srgbClr val="001D50"/>
      </a:accent1>
      <a:accent2>
        <a:srgbClr val="022184"/>
      </a:accent2>
      <a:accent3>
        <a:srgbClr val="046DD6"/>
      </a:accent3>
      <a:accent4>
        <a:srgbClr val="33415C"/>
      </a:accent4>
      <a:accent5>
        <a:srgbClr val="7D8597"/>
      </a:accent5>
      <a:accent6>
        <a:srgbClr val="333333"/>
      </a:accent6>
      <a:hlink>
        <a:srgbClr val="333333"/>
      </a:hlink>
      <a:folHlink>
        <a:srgbClr val="333333"/>
      </a:folHlink>
    </a:clrScheme>
    <a:fontScheme name="The O'Donnell Group">
      <a:majorFont>
        <a:latin typeface="Garamond"/>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 UniqueId="f58b4700-ecd3-4f9a-a186-ba8aad603ab1" Name="System" ContentType="XML" MajorVersion="0" MinorVersion="1" isLocalCopy="False" IsBaseObject="False" DataSourceId="12edb699-614b-4281-a20e-a7dbd7fb3472" DataSourceMajorVersion="0" DataSourceMinorVersion="1"/>
</file>

<file path=customXml/item10.xml><?xml version="1.0" encoding="utf-8"?>
<VariableListDefinition name="System" displayName="System" id="f58b4700-ecd3-4f9a-a186-ba8aad603ab1" isdomainofvalue="False" dataSourceId="12edb699-614b-4281-a20e-a7dbd7fb3472"/>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VariableListDefinition name="AD_HOC" displayName="AD_HOC" id="e3aa0556-318f-4cbd-9562-aa74ac30ffa7" isdomainofvalue="False" dataSourceId="cba00697-9b16-43cd-801f-3eea4e32787d"/>
</file>

<file path=customXml/item4.xml><?xml version="1.0" encoding="utf-8"?>
<VariableList UniqueId="fc261583-9a1c-4bda-a22c-21331ea78bd9" Name="Computed" ContentType="XML" MajorVersion="0" MinorVersion="1" isLocalCopy="False" IsBaseObject="False" DataSourceId="fd293dac-0879-421c-a768-cfb9756f80eb" DataSourceMajorVersion="0" DataSourceMinorVersion="1"/>
</file>

<file path=customXml/item5.xml><?xml version="1.0" encoding="utf-8"?>
<VariableListDefinition name="Computed" displayName="Computed" id="fc261583-9a1c-4bda-a22c-21331ea78bd9" isdomainofvalue="False" dataSourceId="fd293dac-0879-421c-a768-cfb9756f80eb"/>
</file>

<file path=customXml/item6.xml><?xml version="1.0" encoding="utf-8"?>
<AllExternalAdhocVariableMappings/>
</file>

<file path=customXml/item7.xml><?xml version="1.0" encoding="utf-8"?>
<p:properties xmlns:p="http://schemas.microsoft.com/office/2006/metadata/properties" xmlns:xsi="http://www.w3.org/2001/XMLSchema-instance" xmlns:pc="http://schemas.microsoft.com/office/infopath/2007/PartnerControls">
  <documentManagement>
    <TaxCatchAll xmlns="bfdb36e0-1951-4709-b900-456d33195f71" xsi:nil="true"/>
    <lcf76f155ced4ddcb4097134ff3c332f xmlns="68309d63-1480-4a38-a019-7cf3499f74f8">
      <Terms xmlns="http://schemas.microsoft.com/office/infopath/2007/PartnerControls"/>
    </lcf76f155ced4ddcb4097134ff3c332f>
    <Round xmlns="68309d63-1480-4a38-a019-7cf3499f74f8" xsi:nil="true"/>
    <Ref xmlns="68309d63-1480-4a38-a019-7cf3499f74f8" xsi:nil="true"/>
  </documentManagement>
</p:properties>
</file>

<file path=customXml/item8.xml><?xml version="1.0" encoding="utf-8"?>
<ct:contentTypeSchema xmlns:ct="http://schemas.microsoft.com/office/2006/metadata/contentType" xmlns:ma="http://schemas.microsoft.com/office/2006/metadata/properties/metaAttributes" ct:_="" ma:_="" ma:contentTypeName="Document" ma:contentTypeID="0x0101005E1D6E3020D976429A585F11DFAD17A9" ma:contentTypeVersion="15" ma:contentTypeDescription="Create a new document." ma:contentTypeScope="" ma:versionID="81b0f8c2cd237b084dab1f6bef4e00b7">
  <xsd:schema xmlns:xsd="http://www.w3.org/2001/XMLSchema" xmlns:xs="http://www.w3.org/2001/XMLSchema" xmlns:p="http://schemas.microsoft.com/office/2006/metadata/properties" xmlns:ns2="68309d63-1480-4a38-a019-7cf3499f74f8" xmlns:ns3="bfdb36e0-1951-4709-b900-456d33195f71" targetNamespace="http://schemas.microsoft.com/office/2006/metadata/properties" ma:root="true" ma:fieldsID="a31b64b0ae4a1d65ebbe436701e63128" ns2:_="" ns3:_="">
    <xsd:import namespace="68309d63-1480-4a38-a019-7cf3499f74f8"/>
    <xsd:import namespace="bfdb36e0-1951-4709-b900-456d33195f71"/>
    <xsd:element name="properties">
      <xsd:complexType>
        <xsd:sequence>
          <xsd:element name="documentManagement">
            <xsd:complexType>
              <xsd:all>
                <xsd:element ref="ns2:Ref" minOccurs="0"/>
                <xsd:element ref="ns2:lcf76f155ced4ddcb4097134ff3c332f" minOccurs="0"/>
                <xsd:element ref="ns3:TaxCatchAll" minOccurs="0"/>
                <xsd:element ref="ns2:Round" minOccurs="0"/>
                <xsd:element ref="ns2:MediaServiceMetadata" minOccurs="0"/>
                <xsd:element ref="ns2:MediaServiceFastMetadata" minOccurs="0"/>
                <xsd:element ref="ns2:MediaServiceSearchProperties"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309d63-1480-4a38-a019-7cf3499f74f8" elementFormDefault="qualified">
    <xsd:import namespace="http://schemas.microsoft.com/office/2006/documentManagement/types"/>
    <xsd:import namespace="http://schemas.microsoft.com/office/infopath/2007/PartnerControls"/>
    <xsd:element name="Ref" ma:index="8" nillable="true" ma:displayName="Ref" ma:format="Dropdown" ma:internalName="Ref">
      <xsd:simpleType>
        <xsd:restriction base="dms:Text">
          <xsd:maxLength value="255"/>
        </xsd:restriction>
      </xsd:simpleType>
    </xsd:element>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c1dbffec-79fa-4823-8888-078a85f18a78" ma:termSetId="09814cd3-568e-fe90-9814-8d621ff8fb84" ma:anchorId="fba54fb3-c3e1-fe81-a776-ca4b69148c4d" ma:open="true" ma:isKeyword="false">
      <xsd:complexType>
        <xsd:sequence>
          <xsd:element ref="pc:Terms" minOccurs="0" maxOccurs="1"/>
        </xsd:sequence>
      </xsd:complexType>
    </xsd:element>
    <xsd:element name="Round" ma:index="12" nillable="true" ma:displayName="Round" ma:format="Dropdown" ma:internalName="Round">
      <xsd:simpleType>
        <xsd:restriction base="dms:Choice">
          <xsd:enumeration value="SG01"/>
          <xsd:enumeration value="SG02"/>
          <xsd:enumeration value="SG03"/>
          <xsd:enumeration value="SG04"/>
          <xsd:enumeration value="SG05"/>
          <xsd:enumeration value="SG06"/>
          <xsd:enumeration value="SG07"/>
          <xsd:enumeration value="SG09"/>
          <xsd:enumeration value="SG10"/>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db36e0-1951-4709-b900-456d33195f71"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8afef36a-0cef-4c7f-959e-4a0ff80372a6}" ma:internalName="TaxCatchAll" ma:showField="CatchAllData" ma:web="bfdb36e0-1951-4709-b900-456d33195f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xml><?xml version="1.0" encoding="utf-8"?>
<VariableList UniqueId="e3aa0556-318f-4cbd-9562-aa74ac30ffa7" Name="AD_HOC" ContentType="XML" MajorVersion="0" MinorVersion="1" isLocalCopy="False" IsBaseObject="False" DataSourceId="cba00697-9b16-43cd-801f-3eea4e32787d" DataSourceMajorVersion="0" DataSourceMinorVersion="1"/>
</file>

<file path=customXml/itemProps1.xml><?xml version="1.0" encoding="utf-8"?>
<ds:datastoreItem xmlns:ds="http://schemas.openxmlformats.org/officeDocument/2006/customXml" ds:itemID="{32FBF46E-969D-43AC-8280-FE4A5F28D6A9}">
  <ds:schemaRefs/>
</ds:datastoreItem>
</file>

<file path=customXml/itemProps10.xml><?xml version="1.0" encoding="utf-8"?>
<ds:datastoreItem xmlns:ds="http://schemas.openxmlformats.org/officeDocument/2006/customXml" ds:itemID="{5A589C16-23CD-4BA3-B7A5-DDDF673427B8}">
  <ds:schemaRefs/>
</ds:datastoreItem>
</file>

<file path=customXml/itemProps2.xml><?xml version="1.0" encoding="utf-8"?>
<ds:datastoreItem xmlns:ds="http://schemas.openxmlformats.org/officeDocument/2006/customXml" ds:itemID="{7C66A18F-5D2A-4799-9F8F-90793222BCFB}">
  <ds:schemaRefs>
    <ds:schemaRef ds:uri="http://schemas.microsoft.com/sharepoint/v3/contenttype/forms"/>
  </ds:schemaRefs>
</ds:datastoreItem>
</file>

<file path=customXml/itemProps3.xml><?xml version="1.0" encoding="utf-8"?>
<ds:datastoreItem xmlns:ds="http://schemas.openxmlformats.org/officeDocument/2006/customXml" ds:itemID="{C7248E6C-867E-48F0-971B-8D6DD2435AAC}">
  <ds:schemaRefs/>
</ds:datastoreItem>
</file>

<file path=customXml/itemProps4.xml><?xml version="1.0" encoding="utf-8"?>
<ds:datastoreItem xmlns:ds="http://schemas.openxmlformats.org/officeDocument/2006/customXml" ds:itemID="{D4B1E560-4D2D-4414-AA1B-B85ADBAB896E}">
  <ds:schemaRefs/>
</ds:datastoreItem>
</file>

<file path=customXml/itemProps5.xml><?xml version="1.0" encoding="utf-8"?>
<ds:datastoreItem xmlns:ds="http://schemas.openxmlformats.org/officeDocument/2006/customXml" ds:itemID="{A202549E-FC9E-42C2-8491-158F3743574C}">
  <ds:schemaRefs/>
</ds:datastoreItem>
</file>

<file path=customXml/itemProps6.xml><?xml version="1.0" encoding="utf-8"?>
<ds:datastoreItem xmlns:ds="http://schemas.openxmlformats.org/officeDocument/2006/customXml" ds:itemID="{55C96B7D-B2C0-4075-855E-C312B05241B8}">
  <ds:schemaRefs/>
</ds:datastoreItem>
</file>

<file path=customXml/itemProps7.xml><?xml version="1.0" encoding="utf-8"?>
<ds:datastoreItem xmlns:ds="http://schemas.openxmlformats.org/officeDocument/2006/customXml" ds:itemID="{520A6D23-366C-44CC-ABC7-866D51D602F2}">
  <ds:schemaRefs>
    <ds:schemaRef ds:uri="68309d63-1480-4a38-a019-7cf3499f74f8"/>
    <ds:schemaRef ds:uri="bfdb36e0-1951-4709-b900-456d33195f7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8.xml><?xml version="1.0" encoding="utf-8"?>
<ds:datastoreItem xmlns:ds="http://schemas.openxmlformats.org/officeDocument/2006/customXml" ds:itemID="{C659DFBF-CCCC-4ED1-805C-596D4ED2D285}">
  <ds:schemaRefs>
    <ds:schemaRef ds:uri="68309d63-1480-4a38-a019-7cf3499f74f8"/>
    <ds:schemaRef ds:uri="bfdb36e0-1951-4709-b900-456d33195f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9.xml><?xml version="1.0" encoding="utf-8"?>
<ds:datastoreItem xmlns:ds="http://schemas.openxmlformats.org/officeDocument/2006/customXml" ds:itemID="{66CE5828-C0E6-40F3-80D6-7140178D4241}">
  <ds:schemaRefs/>
</ds:datastoreItem>
</file>

<file path=docProps/app.xml><?xml version="1.0" encoding="utf-8"?>
<Properties xmlns="http://schemas.openxmlformats.org/officeDocument/2006/extended-properties" xmlns:vt="http://schemas.openxmlformats.org/officeDocument/2006/docPropsVTypes">
  <Template>Office Theme</Template>
  <TotalTime>1</TotalTime>
  <Words>5092</Words>
  <Application>Microsoft Macintosh PowerPoint</Application>
  <PresentationFormat>Widescreen</PresentationFormat>
  <Paragraphs>1127</Paragraphs>
  <Slides>26</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Besley Medium</vt:lpstr>
      <vt:lpstr>Times New Roman</vt:lpstr>
      <vt:lpstr>Calibri</vt:lpstr>
      <vt:lpstr>Arial</vt:lpstr>
      <vt:lpstr>Garamond</vt:lpstr>
      <vt:lpstr>Besley</vt:lpstr>
      <vt:lpstr>Office Theme</vt:lpstr>
      <vt:lpstr>Value-Add  Industrial Investment Opportunity with World-Class Sponsor</vt:lpstr>
      <vt:lpstr>EXECUTIVE  SUMMARY</vt:lpstr>
      <vt:lpstr>Institutional-Quality Industrial Sponsor  Since 1972</vt:lpstr>
      <vt:lpstr>THE O’DONNELL GROUP</vt:lpstr>
      <vt:lpstr>TOG IS TRUSTED  BY INSTITUTIONAL INVESTORS &amp; NATIONAL TENANTS</vt:lpstr>
      <vt:lpstr>INFILL 101:  “EVERYTHING GOES THROUGH A WAREHOUSE”</vt:lpstr>
      <vt:lpstr>WHY INDUSTRIAL, WHY NOW:  A SUPPLY CLIFF MEETS STRUCTURAL DEMAND</vt:lpstr>
      <vt:lpstr>A Historic Buying Opportunity: </vt:lpstr>
      <vt:lpstr>THREE STRUCTURAL ENGINES  ARE PULLING DEMAND IN THE SAME DIRECTION</vt:lpstr>
      <vt:lpstr>INFILL INDUSTRIAL: THE MOST DEFENSIBLE SLICE OF COMMERCIAL REAL ESTATE</vt:lpstr>
      <vt:lpstr>INDUSTRIAL LEADS COMMERCIAL REAL ESTATE ON THE METRICS THAT MATTER</vt:lpstr>
      <vt:lpstr>INDUSTRIAL REAL ESTATE HAS RESILIENCE TO INTEREST RATE FLUCTUATIONS</vt:lpstr>
      <vt:lpstr>INFILL INDUSTRIAL STRATEGY - OVERVIEW</vt:lpstr>
      <vt:lpstr>Private Ownership vs. REIT Exposure</vt:lpstr>
      <vt:lpstr>TOG’s $15–$35M Sweet Spot: </vt:lpstr>
      <vt:lpstr>STRICT ACQUISITION CRITERIA</vt:lpstr>
      <vt:lpstr>CASE STUDIES</vt:lpstr>
      <vt:lpstr>CASE STUDIES</vt:lpstr>
      <vt:lpstr>CASE STUDIES</vt:lpstr>
      <vt:lpstr>CASE STUDIES</vt:lpstr>
      <vt:lpstr>TRACK RECORD SINCE 1996</vt:lpstr>
      <vt:lpstr>Long-Term Hold Value Creation Scenario</vt:lpstr>
      <vt:lpstr>Investor Advantages &amp; Alignment</vt:lpstr>
      <vt:lpstr>FUND STRUCTURE AT-A-GLANCE</vt:lpstr>
      <vt:lpstr>PowerPoint Presentation</vt:lpstr>
      <vt:lpstr>LEGAL 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Gilbert Arevalo</dc:creator>
  <cp:lastModifiedBy>Michael Hubert</cp:lastModifiedBy>
  <cp:revision>5</cp:revision>
  <dcterms:created xsi:type="dcterms:W3CDTF">2016-04-18T22:13:42Z</dcterms:created>
  <dcterms:modified xsi:type="dcterms:W3CDTF">2026-06-05T15:37:05Z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0x0101005E1D6E3020D976429A585F11DFAD17A9</vt:lpwstr>
  </property>
  <property fmtid="{D5CDD505-2E9C-101B-9397-08002B2CF9AE}" pid="3" name="_dlc_DocIdItemGuid">
    <vt:lpwstr>94652c8f-abd2-4216-8204-586f60d023cc</vt:lpwstr>
  </property>
  <property fmtid="{D5CDD505-2E9C-101B-9397-08002B2CF9AE}" pid="4" name="Access">
    <vt:lpwstr/>
  </property>
  <property fmtid="{D5CDD505-2E9C-101B-9397-08002B2CF9AE}" pid="5" name="MediaServiceImageTags">
    <vt:lpwstr/>
  </property>
  <property fmtid="{D5CDD505-2E9C-101B-9397-08002B2CF9AE}" pid="6" name="TaxKeyword">
    <vt:lpwstr/>
  </property>
</Properties>
</file>